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69" r:id="rId2"/>
    <p:sldId id="283" r:id="rId3"/>
    <p:sldId id="284" r:id="rId4"/>
    <p:sldId id="288" r:id="rId5"/>
    <p:sldId id="285" r:id="rId6"/>
    <p:sldId id="286" r:id="rId7"/>
    <p:sldId id="287" r:id="rId8"/>
    <p:sldId id="289" r:id="rId9"/>
    <p:sldId id="291" r:id="rId10"/>
    <p:sldId id="292" r:id="rId11"/>
    <p:sldId id="293" r:id="rId12"/>
    <p:sldId id="294" r:id="rId13"/>
    <p:sldId id="295" r:id="rId14"/>
    <p:sldId id="296"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78" autoAdjust="0"/>
    <p:restoredTop sz="50000" autoAdjust="0"/>
  </p:normalViewPr>
  <p:slideViewPr>
    <p:cSldViewPr snapToGrid="0">
      <p:cViewPr varScale="1">
        <p:scale>
          <a:sx n="113" d="100"/>
          <a:sy n="113" d="100"/>
        </p:scale>
        <p:origin x="132" y="486"/>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2020-12-04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2020-12-04</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945185" y="737707"/>
            <a:ext cx="8471495" cy="3502520"/>
          </a:xfrm>
        </p:spPr>
        <p:txBody>
          <a:bodyPr>
            <a:noAutofit/>
          </a:bodyPr>
          <a:lstStyle>
            <a:lvl1pPr indent="0">
              <a:lnSpc>
                <a:spcPts val="5100"/>
              </a:lnSpc>
              <a:defRPr sz="4800" cap="none" baseline="0">
                <a:solidFill>
                  <a:schemeClr val="tx1"/>
                </a:solidFill>
              </a:defRPr>
            </a:lvl1pPr>
          </a:lstStyle>
          <a:p>
            <a:r>
              <a:rPr lang="en-US" dirty="0"/>
              <a:t>Click to add the </a:t>
            </a:r>
            <a:br>
              <a:rPr lang="en-US" dirty="0"/>
            </a:br>
            <a:r>
              <a:rPr lang="en-US" dirty="0"/>
              <a:t>document title</a:t>
            </a:r>
            <a:endParaRPr lang="en-CA" dirty="0"/>
          </a:p>
        </p:txBody>
      </p:sp>
      <p:sp>
        <p:nvSpPr>
          <p:cNvPr id="11" name="Subtitle 2"/>
          <p:cNvSpPr>
            <a:spLocks noGrp="1"/>
          </p:cNvSpPr>
          <p:nvPr>
            <p:ph type="subTitle" idx="1" hasCustomPrompt="1"/>
          </p:nvPr>
        </p:nvSpPr>
        <p:spPr bwMode="gray">
          <a:xfrm>
            <a:off x="945185" y="4240227"/>
            <a:ext cx="8471495" cy="5662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117459" y="4241600"/>
            <a:ext cx="5750691" cy="1439108"/>
          </a:xfrm>
        </p:spPr>
        <p:txBody>
          <a:bodyPr>
            <a:noAutofit/>
          </a:bodyPr>
          <a:lstStyle>
            <a:lvl1pPr indent="0">
              <a:lnSpc>
                <a:spcPts val="5100"/>
              </a:lnSpc>
              <a:defRPr sz="4800" cap="none" baseline="0">
                <a:solidFill>
                  <a:schemeClr val="tx1"/>
                </a:solidFill>
              </a:defRPr>
            </a:lvl1pPr>
          </a:lstStyle>
          <a:p>
            <a:r>
              <a:rPr lang="en-US" dirty="0"/>
              <a:t>Click to add the document title </a:t>
            </a:r>
            <a:br>
              <a:rPr lang="en-US" dirty="0"/>
            </a:br>
            <a:endParaRPr lang="en-CA" dirty="0"/>
          </a:p>
        </p:txBody>
      </p:sp>
      <p:sp>
        <p:nvSpPr>
          <p:cNvPr id="9" name="Subtitle 2"/>
          <p:cNvSpPr>
            <a:spLocks noGrp="1"/>
          </p:cNvSpPr>
          <p:nvPr>
            <p:ph type="subTitle" idx="1" hasCustomPrompt="1"/>
          </p:nvPr>
        </p:nvSpPr>
        <p:spPr bwMode="gray">
          <a:xfrm>
            <a:off x="6117459" y="5680708"/>
            <a:ext cx="3368242" cy="671394"/>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10"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4C2EA96-0C1B-453B-9D90-5FA38A075D91}" type="datetime4">
              <a:rPr lang="en-CA" smtClean="0"/>
              <a:t>December 4, 2020</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bg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bg1"/>
                </a:solidFill>
              </a:defRPr>
            </a:lvl1pPr>
          </a:lstStyle>
          <a:p>
            <a:fld id="{B2C26AAB-C8C4-497E-8115-67AD4F49E9CB}" type="datetime4">
              <a:rPr lang="en-CA" smtClean="0"/>
              <a:t>December 4, 2020</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bg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C8DEF5F1-23AC-4B9F-99F3-D2BEDACD5095}" type="datetime4">
              <a:rPr lang="en-CA" smtClean="0"/>
              <a:t>December 4, 2020</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B4D8D4D-B87B-48A5-A025-CA007AF2A285}" type="datetime4">
              <a:rPr lang="en-CA" smtClean="0"/>
              <a:t>December 4, 2020</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0E168A5A-A516-41BB-9D52-7F203B5E4F54}" type="datetime4">
              <a:rPr lang="en-CA" smtClean="0"/>
              <a:t>December 4, 2020</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7194598" y="1465538"/>
            <a:ext cx="4994227"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6" y="1472184"/>
            <a:ext cx="6376667"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8041230" y="6155268"/>
            <a:ext cx="3086707" cy="365125"/>
          </a:xfrm>
          <a:prstGeom prst="rect">
            <a:avLst/>
          </a:prstGeom>
        </p:spPr>
        <p:txBody>
          <a:bodyPr vert="horz" lIns="91440" tIns="45720" rIns="91440" bIns="45720" rtlCol="0" anchor="ctr"/>
          <a:lstStyle>
            <a:lvl1pPr algn="r">
              <a:defRPr sz="1400" baseline="0">
                <a:solidFill>
                  <a:schemeClr val="tx1"/>
                </a:solidFill>
              </a:defRPr>
            </a:lvl1pPr>
          </a:lstStyle>
          <a:p>
            <a:fld id="{93FFB54B-61AB-4BC4-8379-38523F354355}" type="datetime4">
              <a:rPr lang="en-CA" smtClean="0"/>
              <a:t>December 4, 2020</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2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4642396" y="392415"/>
            <a:ext cx="6362772" cy="4232481"/>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8" y="1472184"/>
            <a:ext cx="4155098"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7829619" y="6155268"/>
            <a:ext cx="3298318" cy="365125"/>
          </a:xfrm>
          <a:prstGeom prst="rect">
            <a:avLst/>
          </a:prstGeom>
        </p:spPr>
        <p:txBody>
          <a:bodyPr vert="horz" lIns="91440" tIns="45720" rIns="91440" bIns="45720" rtlCol="0" anchor="ctr"/>
          <a:lstStyle>
            <a:lvl1pPr algn="r">
              <a:defRPr sz="1400" baseline="0">
                <a:solidFill>
                  <a:schemeClr val="tx1"/>
                </a:solidFill>
              </a:defRPr>
            </a:lvl1pPr>
          </a:lstStyle>
          <a:p>
            <a:fld id="{A274E116-342D-428B-B1FB-56A14DC2836F}" type="datetime4">
              <a:rPr lang="en-CA" smtClean="0"/>
              <a:t>December 4, 2020</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
        <p:nvSpPr>
          <p:cNvPr id="8" name="Picture Placeholder 5"/>
          <p:cNvSpPr>
            <a:spLocks noGrp="1"/>
          </p:cNvSpPr>
          <p:nvPr>
            <p:ph type="pic" sz="quarter" idx="12" hasCustomPrompt="1"/>
          </p:nvPr>
        </p:nvSpPr>
        <p:spPr>
          <a:xfrm>
            <a:off x="7250463" y="2992635"/>
            <a:ext cx="4339910" cy="302991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Tree>
    <p:extLst>
      <p:ext uri="{BB962C8B-B14F-4D97-AF65-F5344CB8AC3E}">
        <p14:creationId xmlns:p14="http://schemas.microsoft.com/office/powerpoint/2010/main" val="820391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4865" y="-7340"/>
            <a:ext cx="12203689"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7632115" y="6155268"/>
            <a:ext cx="3495821" cy="365125"/>
          </a:xfrm>
          <a:prstGeom prst="rect">
            <a:avLst/>
          </a:prstGeom>
        </p:spPr>
        <p:txBody>
          <a:bodyPr vert="horz" lIns="91440" tIns="45720" rIns="91440" bIns="45720" rtlCol="0" anchor="ctr"/>
          <a:lstStyle>
            <a:lvl1pPr algn="r">
              <a:defRPr sz="1400" baseline="0">
                <a:solidFill>
                  <a:schemeClr val="tx1"/>
                </a:solidFill>
              </a:defRPr>
            </a:lvl1pPr>
          </a:lstStyle>
          <a:p>
            <a:fld id="{03DE2CD4-F031-41DF-99AE-C6710BC27DA2}" type="datetime4">
              <a:rPr lang="en-CA" smtClean="0"/>
              <a:t>December 4, 2020</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3861806" y="845780"/>
            <a:ext cx="8327020"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2" y="0"/>
            <a:ext cx="4681776"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4017149"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8027122" y="6155268"/>
            <a:ext cx="3100814" cy="365125"/>
          </a:xfrm>
          <a:prstGeom prst="rect">
            <a:avLst/>
          </a:prstGeom>
        </p:spPr>
        <p:txBody>
          <a:bodyPr vert="horz" lIns="91440" tIns="45720" rIns="91440" bIns="45720" rtlCol="0" anchor="ctr"/>
          <a:lstStyle>
            <a:lvl1pPr algn="r">
              <a:defRPr sz="1400" baseline="0">
                <a:solidFill>
                  <a:schemeClr val="tx1"/>
                </a:solidFill>
              </a:defRPr>
            </a:lvl1pPr>
          </a:lstStyle>
          <a:p>
            <a:fld id="{5C5FB9C9-EE54-441F-8402-80FD6B5551F2}" type="datetime4">
              <a:rPr lang="en-CA" smtClean="0"/>
              <a:t>December 4, 2020</a:t>
            </a:fld>
            <a:r>
              <a:rPr lang="en-CA"/>
              <a:t>     </a:t>
            </a:r>
            <a:r>
              <a:rPr lang="en-CA" dirty="0"/>
              <a:t>|</a:t>
            </a:r>
            <a:endParaRPr lang="en-US" dirty="0"/>
          </a:p>
        </p:txBody>
      </p:sp>
      <p:sp>
        <p:nvSpPr>
          <p:cNvPr id="13"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945185" y="737707"/>
            <a:ext cx="8471495" cy="2981242"/>
          </a:xfrm>
        </p:spPr>
        <p:txBody>
          <a:bodyPr>
            <a:noAutofit/>
          </a:bodyPr>
          <a:lstStyle>
            <a:lvl1pPr indent="0">
              <a:lnSpc>
                <a:spcPts val="5100"/>
              </a:lnSpc>
              <a:defRPr sz="4800" cap="none" baseline="0">
                <a:solidFill>
                  <a:srgbClr val="FFFFFF"/>
                </a:solidFill>
              </a:defRPr>
            </a:lvl1pPr>
          </a:lstStyle>
          <a:p>
            <a:r>
              <a:rPr lang="en-US" dirty="0"/>
              <a:t>Click to add the </a:t>
            </a:r>
            <a:br>
              <a:rPr lang="en-US" dirty="0"/>
            </a:br>
            <a:r>
              <a:rPr lang="en-US" dirty="0"/>
              <a:t>document title</a:t>
            </a:r>
            <a:endParaRPr lang="en-CA" dirty="0"/>
          </a:p>
        </p:txBody>
      </p:sp>
      <p:sp>
        <p:nvSpPr>
          <p:cNvPr id="10" name="Subtitle 2"/>
          <p:cNvSpPr>
            <a:spLocks noGrp="1"/>
          </p:cNvSpPr>
          <p:nvPr>
            <p:ph type="subTitle" idx="1" hasCustomPrompt="1"/>
          </p:nvPr>
        </p:nvSpPr>
        <p:spPr bwMode="gray">
          <a:xfrm>
            <a:off x="945185" y="3734159"/>
            <a:ext cx="8471495" cy="1072335"/>
          </a:xfrm>
        </p:spPr>
        <p:txBody>
          <a:bodyPr anchor="b" anchorCtr="0">
            <a:noAutofit/>
          </a:bodyPr>
          <a:lstStyle>
            <a:lvl1pPr marL="0" indent="0" algn="l">
              <a:lnSpc>
                <a:spcPct val="90000"/>
              </a:lnSpc>
              <a:spcBef>
                <a:spcPts val="0"/>
              </a:spcBef>
              <a:buNone/>
              <a:defRPr sz="3200" cap="none" baseline="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1"/>
            <a:ext cx="7895541"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6559780" y="1"/>
            <a:ext cx="5629044"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5382723" y="3214456"/>
            <a:ext cx="6806100"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8055339" y="6155268"/>
            <a:ext cx="3072598" cy="365125"/>
          </a:xfrm>
          <a:prstGeom prst="rect">
            <a:avLst/>
          </a:prstGeom>
        </p:spPr>
        <p:txBody>
          <a:bodyPr vert="horz" lIns="91440" tIns="45720" rIns="91440" bIns="45720" rtlCol="0" anchor="ctr"/>
          <a:lstStyle>
            <a:lvl1pPr algn="r">
              <a:defRPr sz="1400" baseline="0">
                <a:solidFill>
                  <a:schemeClr val="tx1"/>
                </a:solidFill>
              </a:defRPr>
            </a:lvl1pPr>
          </a:lstStyle>
          <a:p>
            <a:fld id="{F1661548-9466-490A-95F7-5CE8DEB29254}" type="datetime4">
              <a:rPr lang="en-CA" smtClean="0"/>
              <a:t>December 4, 2020</a:t>
            </a:fld>
            <a:r>
              <a:rPr lang="en-CA"/>
              <a:t>     </a:t>
            </a:r>
            <a:r>
              <a:rPr lang="en-CA" dirty="0"/>
              <a:t>|</a:t>
            </a:r>
            <a:endParaRPr lang="en-US" dirty="0"/>
          </a:p>
        </p:txBody>
      </p:sp>
      <p:sp>
        <p:nvSpPr>
          <p:cNvPr id="15"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30855" y="404485"/>
            <a:ext cx="10485806"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4BE7BE7E-D0A3-4C69-90A0-7D32C3CFA425}" type="datetime4">
              <a:rPr lang="en-CA" smtClean="0"/>
              <a:t>December 4, 2020</a:t>
            </a:fld>
            <a:r>
              <a:rPr lang="en-CA"/>
              <a:t>     </a:t>
            </a:r>
            <a:r>
              <a:rPr lang="en-CA" dirty="0"/>
              <a:t>|</a:t>
            </a:r>
            <a:endParaRPr lang="en-US" dirty="0"/>
          </a:p>
        </p:txBody>
      </p:sp>
      <p:sp>
        <p:nvSpPr>
          <p:cNvPr id="5"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87984" y="475061"/>
            <a:ext cx="4259113"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87984" y="3607699"/>
            <a:ext cx="4259113"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87984" y="1251896"/>
            <a:ext cx="4259113" cy="1993010"/>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87984" y="3600955"/>
            <a:ext cx="1583577" cy="528820"/>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54929" y="3904417"/>
            <a:ext cx="5475071" cy="1421191"/>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5954929" y="5404022"/>
            <a:ext cx="5475071" cy="689121"/>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79859" y="542092"/>
            <a:ext cx="3368242" cy="26868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79859" y="3467100"/>
            <a:ext cx="3368242" cy="1006793"/>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6509" y="1294568"/>
            <a:ext cx="5549466" cy="1439108"/>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346509" y="2962275"/>
            <a:ext cx="3368242" cy="1006793"/>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880534" y="4054793"/>
            <a:ext cx="5549466" cy="1439108"/>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5880534" y="5484376"/>
            <a:ext cx="3368242" cy="671394"/>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403334" y="2907963"/>
            <a:ext cx="4302891" cy="1439108"/>
          </a:xfrm>
        </p:spPr>
        <p:txBody>
          <a:bodyPr>
            <a:noAutofit/>
          </a:bodyPr>
          <a:lstStyle>
            <a:lvl1pPr indent="0">
              <a:lnSpc>
                <a:spcPts val="5100"/>
              </a:lnSpc>
              <a:defRPr sz="4800" cap="none" baseline="0">
                <a:solidFill>
                  <a:schemeClr val="tx1"/>
                </a:solidFill>
              </a:defRPr>
            </a:lvl1pPr>
          </a:lstStyle>
          <a:p>
            <a:r>
              <a:rPr lang="en-US" dirty="0"/>
              <a:t>Click to add </a:t>
            </a:r>
            <a:br>
              <a:rPr lang="en-US" dirty="0"/>
            </a:br>
            <a:r>
              <a:rPr lang="en-US" dirty="0"/>
              <a:t>the document </a:t>
            </a:r>
            <a:br>
              <a:rPr lang="en-US" dirty="0"/>
            </a:br>
            <a:r>
              <a:rPr lang="en-US" dirty="0"/>
              <a:t>title</a:t>
            </a:r>
            <a:endParaRPr lang="en-CA" dirty="0"/>
          </a:p>
        </p:txBody>
      </p:sp>
      <p:sp>
        <p:nvSpPr>
          <p:cNvPr id="9" name="Subtitle 2"/>
          <p:cNvSpPr>
            <a:spLocks noGrp="1"/>
          </p:cNvSpPr>
          <p:nvPr>
            <p:ph type="subTitle" idx="1" hasCustomPrompt="1"/>
          </p:nvPr>
        </p:nvSpPr>
        <p:spPr bwMode="gray">
          <a:xfrm>
            <a:off x="7498584" y="4990941"/>
            <a:ext cx="3368242" cy="671394"/>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297" y="392415"/>
            <a:ext cx="11256825"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487297" y="1472184"/>
            <a:ext cx="11256825"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7646232" y="6155268"/>
            <a:ext cx="3516038" cy="365125"/>
          </a:xfrm>
          <a:prstGeom prst="rect">
            <a:avLst/>
          </a:prstGeom>
        </p:spPr>
        <p:txBody>
          <a:bodyPr vert="horz" lIns="91440" tIns="45720" rIns="91440" bIns="45720" rtlCol="0" anchor="ctr"/>
          <a:lstStyle>
            <a:lvl1pPr algn="r">
              <a:defRPr sz="1400" baseline="0">
                <a:solidFill>
                  <a:schemeClr val="tx1"/>
                </a:solidFill>
              </a:defRPr>
            </a:lvl1pPr>
          </a:lstStyle>
          <a:p>
            <a:fld id="{95FB6EEC-87E9-4A43-B231-6FB80CD56BBF}" type="datetime4">
              <a:rPr lang="en-CA" smtClean="0"/>
              <a:t>December 4, 2020</a:t>
            </a:fld>
            <a:r>
              <a:rPr lang="en-CA"/>
              <a:t> </a:t>
            </a:r>
            <a:r>
              <a:rPr lang="en-CA" dirty="0"/>
              <a:t>|</a:t>
            </a:r>
            <a:endParaRPr lang="en-US" dirty="0"/>
          </a:p>
        </p:txBody>
      </p:sp>
      <p:sp>
        <p:nvSpPr>
          <p:cNvPr id="8" name="Slide Number Placeholder 7"/>
          <p:cNvSpPr>
            <a:spLocks noGrp="1"/>
          </p:cNvSpPr>
          <p:nvPr>
            <p:ph type="sldNum" sz="quarter" idx="4"/>
          </p:nvPr>
        </p:nvSpPr>
        <p:spPr>
          <a:xfrm>
            <a:off x="11162270" y="6155268"/>
            <a:ext cx="440488"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53" r:id="rId15"/>
    <p:sldLayoutId id="2147483654" r:id="rId16"/>
    <p:sldLayoutId id="2147483655" r:id="rId17"/>
    <p:sldLayoutId id="2147483656" r:id="rId18"/>
    <p:sldLayoutId id="2147483657" r:id="rId19"/>
    <p:sldLayoutId id="2147483658" r:id="rId20"/>
    <p:sldLayoutId id="2147483661" r:id="rId21"/>
    <p:sldLayoutId id="2147483662" r:id="rId22"/>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hyperlink" Target="http://files.grouplens.org/datasets/movielens/ml-latest-small.zip" TargetMode="Externa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606" y="447758"/>
            <a:ext cx="4605867" cy="2981242"/>
          </a:xfrm>
        </p:spPr>
        <p:txBody>
          <a:bodyPr/>
          <a:lstStyle/>
          <a:p>
            <a:pPr>
              <a:lnSpc>
                <a:spcPct val="150000"/>
              </a:lnSpc>
            </a:pPr>
            <a:r>
              <a:rPr lang="en-CA" sz="2400" dirty="0">
                <a:solidFill>
                  <a:schemeClr val="tx2">
                    <a:lumMod val="75000"/>
                  </a:schemeClr>
                </a:solidFill>
                <a:effectLst>
                  <a:outerShdw blurRad="38100" dist="38100" dir="2700000" algn="tl">
                    <a:srgbClr val="000000">
                      <a:alpha val="43137"/>
                    </a:srgbClr>
                  </a:outerShdw>
                </a:effectLst>
                <a:latin typeface="CMR17"/>
                <a:ea typeface="Times New Roman" panose="02020603050405020304" pitchFamily="18" charset="0"/>
                <a:cs typeface="CMR17"/>
              </a:rPr>
              <a:t>CIND820 Big Data Analytics Capstone Project</a:t>
            </a:r>
            <a:br>
              <a:rPr lang="en-CA" sz="1800" dirty="0">
                <a:solidFill>
                  <a:schemeClr val="tx2">
                    <a:lumMod val="75000"/>
                  </a:schemeClr>
                </a:solidFill>
                <a:effectLst>
                  <a:outerShdw blurRad="38100" dist="38100" dir="2700000" algn="tl">
                    <a:srgbClr val="000000">
                      <a:alpha val="43137"/>
                    </a:srgbClr>
                  </a:outerShdw>
                </a:effectLst>
                <a:latin typeface="CMR17"/>
                <a:ea typeface="Times New Roman" panose="02020603050405020304" pitchFamily="18" charset="0"/>
                <a:cs typeface="CMR17"/>
              </a:rPr>
            </a:br>
            <a:br>
              <a:rPr lang="en-CA" sz="1800" dirty="0">
                <a:solidFill>
                  <a:schemeClr val="tx2">
                    <a:lumMod val="75000"/>
                  </a:schemeClr>
                </a:solidFill>
                <a:effectLst>
                  <a:outerShdw blurRad="38100" dist="38100" dir="2700000" algn="tl">
                    <a:srgbClr val="000000">
                      <a:alpha val="43137"/>
                    </a:srgbClr>
                  </a:outerShdw>
                </a:effectLst>
                <a:latin typeface="CMR17"/>
                <a:ea typeface="Times New Roman" panose="02020603050405020304" pitchFamily="18" charset="0"/>
                <a:cs typeface="CMR17"/>
              </a:rPr>
            </a:br>
            <a:r>
              <a:rPr lang="en-CA" sz="1800" b="1" kern="1400" spc="-5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 study of developing a Movie Recommendation System using different Machine Learning Algorithms.</a:t>
            </a:r>
            <a:endParaRPr lang="en-US" sz="1800" dirty="0">
              <a:solidFill>
                <a:schemeClr val="tx2">
                  <a:lumMod val="75000"/>
                </a:schemeClr>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pPr marL="0" marR="0">
              <a:spcBef>
                <a:spcPts val="0"/>
              </a:spcBef>
              <a:spcAft>
                <a:spcPts val="0"/>
              </a:spcAft>
              <a:tabLst>
                <a:tab pos="2971800" algn="ctr"/>
                <a:tab pos="5943600" algn="r"/>
              </a:tabLst>
            </a:pPr>
            <a:r>
              <a:rPr lang="en-CA" sz="1200" dirty="0">
                <a:solidFill>
                  <a:schemeClr val="bg1">
                    <a:lumMod val="50000"/>
                  </a:schemeClr>
                </a:solidFill>
                <a:ea typeface="Times New Roman" panose="02020603050405020304" pitchFamily="18" charset="0"/>
                <a:cs typeface="Times New Roman" panose="02020603050405020304" pitchFamily="18" charset="0"/>
              </a:rPr>
              <a:t>Shahin Ahmed</a:t>
            </a:r>
          </a:p>
          <a:p>
            <a:pPr marL="0" marR="0">
              <a:lnSpc>
                <a:spcPct val="107000"/>
              </a:lnSpc>
              <a:spcBef>
                <a:spcPts val="0"/>
              </a:spcBef>
              <a:spcAft>
                <a:spcPts val="0"/>
              </a:spcAft>
            </a:pPr>
            <a:r>
              <a:rPr lang="en-CA" sz="1200" dirty="0">
                <a:solidFill>
                  <a:schemeClr val="bg1">
                    <a:lumMod val="50000"/>
                  </a:schemeClr>
                </a:solidFill>
                <a:ea typeface="Times New Roman" panose="02020603050405020304" pitchFamily="18" charset="0"/>
                <a:cs typeface="Times New Roman" panose="02020603050405020304" pitchFamily="18" charset="0"/>
              </a:rPr>
              <a:t>Student # 500995601</a:t>
            </a:r>
          </a:p>
        </p:txBody>
      </p:sp>
    </p:spTree>
    <p:extLst>
      <p:ext uri="{BB962C8B-B14F-4D97-AF65-F5344CB8AC3E}">
        <p14:creationId xmlns:p14="http://schemas.microsoft.com/office/powerpoint/2010/main" val="206619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b="1" dirty="0">
                <a:solidFill>
                  <a:srgbClr val="FFFF00"/>
                </a:solidFill>
              </a:rPr>
            </a:br>
            <a:r>
              <a:rPr lang="en-US" sz="900" b="1" dirty="0">
                <a:solidFill>
                  <a:srgbClr val="FFFF00"/>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923331"/>
          </a:xfrm>
        </p:spPr>
        <p:txBody>
          <a:bodyPr/>
          <a:lstStyle/>
          <a:p>
            <a:pPr marL="0" marR="0">
              <a:lnSpc>
                <a:spcPct val="107000"/>
              </a:lnSpc>
              <a:spcBef>
                <a:spcPts val="0"/>
              </a:spcBef>
              <a:spcAft>
                <a:spcPts val="0"/>
              </a:spcAft>
            </a:pPr>
            <a:r>
              <a:rPr lang="en-US" sz="4400" u="sng" dirty="0">
                <a:solidFill>
                  <a:srgbClr val="7030A0"/>
                </a:solidFill>
              </a:rPr>
              <a:t>Validation and Comparisons</a:t>
            </a:r>
            <a:br>
              <a:rPr lang="en-CA" u="sng" dirty="0">
                <a:solidFill>
                  <a:srgbClr val="7030A0"/>
                </a:solidFill>
              </a:rPr>
            </a:br>
            <a:br>
              <a:rPr lang="en-CA" sz="1200" u="sng" dirty="0">
                <a:solidFill>
                  <a:srgbClr val="7030A0"/>
                </a:solidFill>
              </a:rPr>
            </a:br>
            <a:endParaRPr lang="en-CA" sz="1400" b="0" u="sng" dirty="0">
              <a:solidFill>
                <a:schemeClr val="bg1">
                  <a:lumMod val="65000"/>
                </a:schemeClr>
              </a:solidFill>
              <a:latin typeface="+mn-lt"/>
            </a:endParaRPr>
          </a:p>
        </p:txBody>
      </p:sp>
      <p:sp>
        <p:nvSpPr>
          <p:cNvPr id="6" name="TextBox 5">
            <a:extLst>
              <a:ext uri="{FF2B5EF4-FFF2-40B4-BE49-F238E27FC236}">
                <a16:creationId xmlns:a16="http://schemas.microsoft.com/office/drawing/2014/main" id="{4A9F58B0-8DC5-4251-8EBE-1399C47EC45C}"/>
              </a:ext>
            </a:extLst>
          </p:cNvPr>
          <p:cNvSpPr txBox="1"/>
          <p:nvPr/>
        </p:nvSpPr>
        <p:spPr>
          <a:xfrm>
            <a:off x="728133" y="1327816"/>
            <a:ext cx="8170334" cy="768415"/>
          </a:xfrm>
          <a:prstGeom prst="rect">
            <a:avLst/>
          </a:prstGeom>
          <a:noFill/>
        </p:spPr>
        <p:txBody>
          <a:bodyPr wrap="square" rtlCol="0">
            <a:spAutoFit/>
          </a:bodyPr>
          <a:lstStyle/>
          <a:p>
            <a:pPr marL="0" marR="0">
              <a:lnSpc>
                <a:spcPct val="110000"/>
              </a:lnSpc>
              <a:spcBef>
                <a:spcPts val="0"/>
              </a:spcBef>
              <a:spcAft>
                <a:spcPts val="1000"/>
              </a:spcAft>
            </a:pPr>
            <a:r>
              <a:rPr lang="en-CA" sz="1600" b="1" dirty="0">
                <a:solidFill>
                  <a:srgbClr val="000000"/>
                </a:solidFill>
                <a:cs typeface="Times New Roman" panose="02020603050405020304" pitchFamily="18" charset="0"/>
              </a:rPr>
              <a:t>Comparing Different Models With Varying Values Of Recommendation (RMSE)</a:t>
            </a:r>
          </a:p>
          <a:p>
            <a:endParaRPr lang="en-CA" dirty="0"/>
          </a:p>
        </p:txBody>
      </p:sp>
      <p:graphicFrame>
        <p:nvGraphicFramePr>
          <p:cNvPr id="3" name="Table 2">
            <a:extLst>
              <a:ext uri="{FF2B5EF4-FFF2-40B4-BE49-F238E27FC236}">
                <a16:creationId xmlns:a16="http://schemas.microsoft.com/office/drawing/2014/main" id="{825F5B1F-B0B3-4969-AADB-42997713B877}"/>
              </a:ext>
            </a:extLst>
          </p:cNvPr>
          <p:cNvGraphicFramePr>
            <a:graphicFrameLocks noGrp="1"/>
          </p:cNvGraphicFramePr>
          <p:nvPr>
            <p:extLst>
              <p:ext uri="{D42A27DB-BD31-4B8C-83A1-F6EECF244321}">
                <p14:modId xmlns:p14="http://schemas.microsoft.com/office/powerpoint/2010/main" val="1881235072"/>
              </p:ext>
            </p:extLst>
          </p:nvPr>
        </p:nvGraphicFramePr>
        <p:xfrm>
          <a:off x="2545336" y="1981496"/>
          <a:ext cx="5937250" cy="2717820"/>
        </p:xfrm>
        <a:graphic>
          <a:graphicData uri="http://schemas.openxmlformats.org/drawingml/2006/table">
            <a:tbl>
              <a:tblPr firstRow="1" firstCol="1" bandRow="1">
                <a:tableStyleId>{BC89EF96-8CEA-46FF-86C4-4CE0E7609802}</a:tableStyleId>
              </a:tblPr>
              <a:tblGrid>
                <a:gridCol w="2968625">
                  <a:extLst>
                    <a:ext uri="{9D8B030D-6E8A-4147-A177-3AD203B41FA5}">
                      <a16:colId xmlns:a16="http://schemas.microsoft.com/office/drawing/2014/main" val="3237995976"/>
                    </a:ext>
                  </a:extLst>
                </a:gridCol>
                <a:gridCol w="2968625">
                  <a:extLst>
                    <a:ext uri="{9D8B030D-6E8A-4147-A177-3AD203B41FA5}">
                      <a16:colId xmlns:a16="http://schemas.microsoft.com/office/drawing/2014/main" val="2303812991"/>
                    </a:ext>
                  </a:extLst>
                </a:gridCol>
              </a:tblGrid>
              <a:tr h="388260">
                <a:tc>
                  <a:txBody>
                    <a:bodyPr/>
                    <a:lstStyle/>
                    <a:p>
                      <a:pPr marL="0" marR="0" algn="ctr">
                        <a:lnSpc>
                          <a:spcPct val="110000"/>
                        </a:lnSpc>
                        <a:spcBef>
                          <a:spcPts val="0"/>
                        </a:spcBef>
                        <a:spcAft>
                          <a:spcPts val="1000"/>
                        </a:spcAft>
                      </a:pPr>
                      <a:r>
                        <a:rPr lang="en-CA" sz="1400" dirty="0">
                          <a:effectLst/>
                        </a:rPr>
                        <a:t>Model</a:t>
                      </a:r>
                      <a:endParaRPr lang="en-CA"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1000"/>
                        </a:spcAft>
                      </a:pPr>
                      <a:r>
                        <a:rPr lang="en-CA" sz="1400" dirty="0">
                          <a:effectLst/>
                        </a:rPr>
                        <a:t>RMSE</a:t>
                      </a:r>
                      <a:endParaRPr lang="en-CA"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0072621"/>
                  </a:ext>
                </a:extLst>
              </a:tr>
              <a:tr h="388260">
                <a:tc>
                  <a:txBody>
                    <a:bodyPr/>
                    <a:lstStyle/>
                    <a:p>
                      <a:pPr marL="0" marR="0">
                        <a:lnSpc>
                          <a:spcPct val="110000"/>
                        </a:lnSpc>
                        <a:spcBef>
                          <a:spcPts val="0"/>
                        </a:spcBef>
                        <a:spcAft>
                          <a:spcPts val="1000"/>
                        </a:spcAft>
                      </a:pPr>
                      <a:r>
                        <a:rPr lang="en-CA" sz="1200" dirty="0" err="1">
                          <a:effectLst/>
                        </a:rPr>
                        <a:t>IBCF_cos</a:t>
                      </a:r>
                      <a:endParaRPr lang="en-CA"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200" b="1" dirty="0">
                          <a:effectLst/>
                        </a:rPr>
                        <a:t>1.297885</a:t>
                      </a:r>
                      <a:endParaRPr lang="en-CA" sz="1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6938377"/>
                  </a:ext>
                </a:extLst>
              </a:tr>
              <a:tr h="388260">
                <a:tc>
                  <a:txBody>
                    <a:bodyPr/>
                    <a:lstStyle/>
                    <a:p>
                      <a:pPr marL="0" marR="0">
                        <a:lnSpc>
                          <a:spcPct val="110000"/>
                        </a:lnSpc>
                        <a:spcBef>
                          <a:spcPts val="0"/>
                        </a:spcBef>
                        <a:spcAft>
                          <a:spcPts val="1000"/>
                        </a:spcAft>
                      </a:pPr>
                      <a:r>
                        <a:rPr lang="en-CA" sz="1200">
                          <a:effectLst/>
                        </a:rPr>
                        <a:t>IBCF_cor</a:t>
                      </a:r>
                      <a:endParaRPr lang="en-CA"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200" b="1" dirty="0">
                          <a:effectLst/>
                        </a:rPr>
                        <a:t>1.233386</a:t>
                      </a:r>
                      <a:endParaRPr lang="en-CA" sz="1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281579"/>
                  </a:ext>
                </a:extLst>
              </a:tr>
              <a:tr h="388260">
                <a:tc>
                  <a:txBody>
                    <a:bodyPr/>
                    <a:lstStyle/>
                    <a:p>
                      <a:pPr marL="0" marR="0">
                        <a:lnSpc>
                          <a:spcPct val="110000"/>
                        </a:lnSpc>
                        <a:spcBef>
                          <a:spcPts val="0"/>
                        </a:spcBef>
                        <a:spcAft>
                          <a:spcPts val="1000"/>
                        </a:spcAft>
                      </a:pPr>
                      <a:r>
                        <a:rPr lang="en-CA" sz="1200">
                          <a:effectLst/>
                        </a:rPr>
                        <a:t>UBCF_cos</a:t>
                      </a:r>
                      <a:endParaRPr lang="en-CA"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200" b="1" dirty="0">
                          <a:effectLst/>
                        </a:rPr>
                        <a:t>1.047406</a:t>
                      </a:r>
                      <a:endParaRPr lang="en-CA" sz="1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8520531"/>
                  </a:ext>
                </a:extLst>
              </a:tr>
              <a:tr h="388260">
                <a:tc>
                  <a:txBody>
                    <a:bodyPr/>
                    <a:lstStyle/>
                    <a:p>
                      <a:pPr marL="0" marR="0">
                        <a:lnSpc>
                          <a:spcPct val="110000"/>
                        </a:lnSpc>
                        <a:spcBef>
                          <a:spcPts val="0"/>
                        </a:spcBef>
                        <a:spcAft>
                          <a:spcPts val="1000"/>
                        </a:spcAft>
                      </a:pPr>
                      <a:r>
                        <a:rPr lang="en-CA" sz="1200">
                          <a:effectLst/>
                        </a:rPr>
                        <a:t>UBCF_cor</a:t>
                      </a:r>
                      <a:endParaRPr lang="en-CA"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200" b="1" dirty="0">
                          <a:solidFill>
                            <a:srgbClr val="7030A0"/>
                          </a:solidFill>
                          <a:effectLst/>
                        </a:rPr>
                        <a:t>0.983980</a:t>
                      </a:r>
                      <a:endParaRPr lang="en-CA" sz="1200" b="1" dirty="0">
                        <a:solidFill>
                          <a:srgbClr val="7030A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96809725"/>
                  </a:ext>
                </a:extLst>
              </a:tr>
              <a:tr h="388260">
                <a:tc>
                  <a:txBody>
                    <a:bodyPr/>
                    <a:lstStyle/>
                    <a:p>
                      <a:pPr marL="0" marR="0">
                        <a:lnSpc>
                          <a:spcPct val="110000"/>
                        </a:lnSpc>
                        <a:spcBef>
                          <a:spcPts val="0"/>
                        </a:spcBef>
                        <a:spcAft>
                          <a:spcPts val="1000"/>
                        </a:spcAft>
                      </a:pPr>
                      <a:r>
                        <a:rPr lang="en-CA" sz="1200">
                          <a:effectLst/>
                        </a:rPr>
                        <a:t>SVD</a:t>
                      </a:r>
                      <a:endParaRPr lang="en-CA"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200" b="1" dirty="0">
                          <a:solidFill>
                            <a:srgbClr val="7030A0"/>
                          </a:solidFill>
                          <a:effectLst/>
                        </a:rPr>
                        <a:t>1.007860</a:t>
                      </a:r>
                      <a:endParaRPr lang="en-CA" sz="1200" b="1" dirty="0">
                        <a:solidFill>
                          <a:srgbClr val="7030A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1803229"/>
                  </a:ext>
                </a:extLst>
              </a:tr>
              <a:tr h="388260">
                <a:tc>
                  <a:txBody>
                    <a:bodyPr/>
                    <a:lstStyle/>
                    <a:p>
                      <a:pPr marL="0" marR="0">
                        <a:lnSpc>
                          <a:spcPct val="110000"/>
                        </a:lnSpc>
                        <a:spcBef>
                          <a:spcPts val="0"/>
                        </a:spcBef>
                        <a:spcAft>
                          <a:spcPts val="1000"/>
                        </a:spcAft>
                      </a:pPr>
                      <a:r>
                        <a:rPr lang="en-CA" sz="1200" dirty="0">
                          <a:effectLst/>
                        </a:rPr>
                        <a:t>Random</a:t>
                      </a:r>
                      <a:endParaRPr lang="en-CA"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200" b="1" dirty="0">
                          <a:effectLst/>
                        </a:rPr>
                        <a:t>1.289798</a:t>
                      </a:r>
                      <a:endParaRPr lang="en-CA" sz="1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0567420"/>
                  </a:ext>
                </a:extLst>
              </a:tr>
            </a:tbl>
          </a:graphicData>
        </a:graphic>
      </p:graphicFrame>
    </p:spTree>
    <p:extLst>
      <p:ext uri="{BB962C8B-B14F-4D97-AF65-F5344CB8AC3E}">
        <p14:creationId xmlns:p14="http://schemas.microsoft.com/office/powerpoint/2010/main" val="59839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b="1" dirty="0">
                <a:solidFill>
                  <a:srgbClr val="FFFF00"/>
                </a:solidFill>
              </a:rPr>
            </a:br>
            <a:r>
              <a:rPr lang="en-US" sz="900" b="1" dirty="0">
                <a:solidFill>
                  <a:srgbClr val="FFFF00"/>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923331"/>
          </a:xfrm>
        </p:spPr>
        <p:txBody>
          <a:bodyPr/>
          <a:lstStyle/>
          <a:p>
            <a:pPr marL="0" marR="0">
              <a:lnSpc>
                <a:spcPct val="107000"/>
              </a:lnSpc>
              <a:spcBef>
                <a:spcPts val="0"/>
              </a:spcBef>
              <a:spcAft>
                <a:spcPts val="0"/>
              </a:spcAft>
            </a:pPr>
            <a:r>
              <a:rPr lang="en-US" sz="4400" u="sng" dirty="0">
                <a:solidFill>
                  <a:srgbClr val="7030A0"/>
                </a:solidFill>
              </a:rPr>
              <a:t>Validation and Comparisons</a:t>
            </a:r>
            <a:br>
              <a:rPr lang="en-CA" u="sng" dirty="0">
                <a:solidFill>
                  <a:srgbClr val="7030A0"/>
                </a:solidFill>
              </a:rPr>
            </a:br>
            <a:br>
              <a:rPr lang="en-CA" sz="1200" u="sng" dirty="0">
                <a:solidFill>
                  <a:srgbClr val="7030A0"/>
                </a:solidFill>
              </a:rPr>
            </a:br>
            <a:endParaRPr lang="en-CA" sz="1400" b="0" u="sng" dirty="0">
              <a:solidFill>
                <a:schemeClr val="bg1">
                  <a:lumMod val="65000"/>
                </a:schemeClr>
              </a:solidFill>
              <a:latin typeface="+mn-lt"/>
            </a:endParaRPr>
          </a:p>
        </p:txBody>
      </p:sp>
      <p:sp>
        <p:nvSpPr>
          <p:cNvPr id="6" name="TextBox 5">
            <a:extLst>
              <a:ext uri="{FF2B5EF4-FFF2-40B4-BE49-F238E27FC236}">
                <a16:creationId xmlns:a16="http://schemas.microsoft.com/office/drawing/2014/main" id="{4A9F58B0-8DC5-4251-8EBE-1399C47EC45C}"/>
              </a:ext>
            </a:extLst>
          </p:cNvPr>
          <p:cNvSpPr txBox="1"/>
          <p:nvPr/>
        </p:nvSpPr>
        <p:spPr>
          <a:xfrm>
            <a:off x="770467" y="1327816"/>
            <a:ext cx="8170334" cy="1090298"/>
          </a:xfrm>
          <a:prstGeom prst="rect">
            <a:avLst/>
          </a:prstGeom>
          <a:noFill/>
        </p:spPr>
        <p:txBody>
          <a:bodyPr wrap="square" rtlCol="0">
            <a:spAutoFit/>
          </a:bodyPr>
          <a:lstStyle/>
          <a:p>
            <a:pPr marL="0" marR="0">
              <a:lnSpc>
                <a:spcPct val="107000"/>
              </a:lnSpc>
              <a:spcBef>
                <a:spcPts val="0"/>
              </a:spcBef>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Compare the models by building a chart displaying their ROC curves and Precision/recall curves.</a:t>
            </a:r>
          </a:p>
          <a:p>
            <a:endParaRPr lang="en-CA" dirty="0"/>
          </a:p>
        </p:txBody>
      </p:sp>
      <p:pic>
        <p:nvPicPr>
          <p:cNvPr id="8" name="Picture">
            <a:extLst>
              <a:ext uri="{FF2B5EF4-FFF2-40B4-BE49-F238E27FC236}">
                <a16:creationId xmlns:a16="http://schemas.microsoft.com/office/drawing/2014/main" id="{DEC4F3E5-9B6B-4C11-A845-F8E013264318}"/>
              </a:ext>
            </a:extLst>
          </p:cNvPr>
          <p:cNvPicPr/>
          <p:nvPr/>
        </p:nvPicPr>
        <p:blipFill>
          <a:blip r:embed="rId2"/>
          <a:stretch>
            <a:fillRect/>
          </a:stretch>
        </p:blipFill>
        <p:spPr bwMode="auto">
          <a:xfrm>
            <a:off x="770467" y="1979083"/>
            <a:ext cx="4619625" cy="3695700"/>
          </a:xfrm>
          <a:prstGeom prst="rect">
            <a:avLst/>
          </a:prstGeom>
          <a:noFill/>
          <a:ln w="9525">
            <a:noFill/>
            <a:headEnd/>
            <a:tailEnd/>
          </a:ln>
        </p:spPr>
      </p:pic>
      <p:pic>
        <p:nvPicPr>
          <p:cNvPr id="9" name="Picture">
            <a:extLst>
              <a:ext uri="{FF2B5EF4-FFF2-40B4-BE49-F238E27FC236}">
                <a16:creationId xmlns:a16="http://schemas.microsoft.com/office/drawing/2014/main" id="{9C5C0A53-2DCE-4538-8F0E-A6C9B387CC80}"/>
              </a:ext>
            </a:extLst>
          </p:cNvPr>
          <p:cNvPicPr/>
          <p:nvPr/>
        </p:nvPicPr>
        <p:blipFill>
          <a:blip r:embed="rId3"/>
          <a:stretch>
            <a:fillRect/>
          </a:stretch>
        </p:blipFill>
        <p:spPr bwMode="auto">
          <a:xfrm>
            <a:off x="5513961" y="1979083"/>
            <a:ext cx="4619625" cy="3695700"/>
          </a:xfrm>
          <a:prstGeom prst="rect">
            <a:avLst/>
          </a:prstGeom>
          <a:noFill/>
          <a:ln w="9525">
            <a:noFill/>
            <a:headEnd/>
            <a:tailEnd/>
          </a:ln>
        </p:spPr>
      </p:pic>
    </p:spTree>
    <p:extLst>
      <p:ext uri="{BB962C8B-B14F-4D97-AF65-F5344CB8AC3E}">
        <p14:creationId xmlns:p14="http://schemas.microsoft.com/office/powerpoint/2010/main" val="102612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b="1" dirty="0">
                <a:solidFill>
                  <a:srgbClr val="FFFF00"/>
                </a:solidFill>
              </a:rPr>
            </a:br>
            <a:r>
              <a:rPr lang="en-US" sz="900" dirty="0">
                <a:solidFill>
                  <a:schemeClr val="bg1"/>
                </a:solidFill>
              </a:rPr>
              <a:t>Validation and Comparisons</a:t>
            </a:r>
            <a:br>
              <a:rPr lang="en-US" sz="900" dirty="0">
                <a:solidFill>
                  <a:schemeClr val="bg1"/>
                </a:solidFill>
              </a:rPr>
            </a:br>
            <a:r>
              <a:rPr lang="en-US" sz="900" b="1" dirty="0">
                <a:solidFill>
                  <a:srgbClr val="FFFF00"/>
                </a:solidFill>
              </a:rPr>
              <a:t>Conclusions and Future Work</a:t>
            </a:r>
            <a:endParaRPr lang="en-CA" sz="900" b="1" dirty="0">
              <a:solidFill>
                <a:srgbClr val="FFFF00"/>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533577" y="227829"/>
            <a:ext cx="9766212" cy="923331"/>
          </a:xfrm>
        </p:spPr>
        <p:txBody>
          <a:bodyPr/>
          <a:lstStyle/>
          <a:p>
            <a:pPr marL="0" marR="0">
              <a:lnSpc>
                <a:spcPct val="107000"/>
              </a:lnSpc>
              <a:spcBef>
                <a:spcPts val="0"/>
              </a:spcBef>
              <a:spcAft>
                <a:spcPts val="0"/>
              </a:spcAft>
            </a:pPr>
            <a:r>
              <a:rPr lang="en-US" sz="4400" u="sng" dirty="0">
                <a:solidFill>
                  <a:srgbClr val="7030A0"/>
                </a:solidFill>
              </a:rPr>
              <a:t>Conclusions and Future Work</a:t>
            </a:r>
            <a:br>
              <a:rPr lang="en-CA" u="sng" dirty="0">
                <a:solidFill>
                  <a:srgbClr val="7030A0"/>
                </a:solidFill>
              </a:rPr>
            </a:br>
            <a:br>
              <a:rPr lang="en-CA" sz="1200" u="sng" dirty="0">
                <a:solidFill>
                  <a:srgbClr val="7030A0"/>
                </a:solidFill>
              </a:rPr>
            </a:br>
            <a:endParaRPr lang="en-CA" sz="1400" b="0" u="sng" dirty="0">
              <a:solidFill>
                <a:schemeClr val="bg1">
                  <a:lumMod val="65000"/>
                </a:schemeClr>
              </a:solidFill>
              <a:latin typeface="+mn-lt"/>
            </a:endParaRPr>
          </a:p>
        </p:txBody>
      </p:sp>
      <p:sp>
        <p:nvSpPr>
          <p:cNvPr id="6" name="TextBox 5">
            <a:extLst>
              <a:ext uri="{FF2B5EF4-FFF2-40B4-BE49-F238E27FC236}">
                <a16:creationId xmlns:a16="http://schemas.microsoft.com/office/drawing/2014/main" id="{4A9F58B0-8DC5-4251-8EBE-1399C47EC45C}"/>
              </a:ext>
            </a:extLst>
          </p:cNvPr>
          <p:cNvSpPr txBox="1"/>
          <p:nvPr/>
        </p:nvSpPr>
        <p:spPr>
          <a:xfrm>
            <a:off x="2227777" y="983567"/>
            <a:ext cx="8170334" cy="5869812"/>
          </a:xfrm>
          <a:prstGeom prst="rect">
            <a:avLst/>
          </a:prstGeom>
          <a:noFill/>
        </p:spPr>
        <p:txBody>
          <a:bodyPr wrap="square" rtlCol="0">
            <a:spAutoFit/>
          </a:bodyPr>
          <a:lstStyle/>
          <a:p>
            <a:pPr marL="0" marR="0">
              <a:spcBef>
                <a:spcPts val="900"/>
              </a:spcBef>
              <a:spcAft>
                <a:spcPts val="900"/>
              </a:spcAft>
            </a:pPr>
            <a:r>
              <a:rPr lang="en-CA" sz="1200" dirty="0">
                <a:effectLst/>
                <a:ea typeface="Times New Roman" panose="02020603050405020304" pitchFamily="18" charset="0"/>
                <a:cs typeface="Times New Roman" panose="02020603050405020304" pitchFamily="18" charset="0"/>
              </a:rPr>
              <a:t>In this project, I have developed and evaluated a collaborative filtering recommender (CFR) system for recommending movies. Several models were compared on a reduced dataset. The two top models (SVD &amp; UBCF) were selected to give recommendations on my personal ratings. We see that the best performing model is built by using UBCF and the Pearson correlation as a similarity measure. The model consistently achieves the highest true positive rate for the various false-positive rates and thus delivers the most relevant recommendations.</a:t>
            </a:r>
            <a:endParaRPr lang="en-CA" sz="1200" dirty="0">
              <a:effectLst/>
              <a:ea typeface="Arial" panose="020B0604020202020204" pitchFamily="34" charset="0"/>
              <a:cs typeface="Times New Roman" panose="02020603050405020304" pitchFamily="18" charset="0"/>
            </a:endParaRPr>
          </a:p>
          <a:p>
            <a:pPr marL="0" marR="0">
              <a:lnSpc>
                <a:spcPct val="110000"/>
              </a:lnSpc>
              <a:spcBef>
                <a:spcPts val="0"/>
              </a:spcBef>
              <a:spcAft>
                <a:spcPts val="1000"/>
              </a:spcAft>
            </a:pPr>
            <a:r>
              <a:rPr lang="en-CA" sz="1200" dirty="0">
                <a:effectLst/>
                <a:ea typeface="Times New Roman" panose="02020603050405020304" pitchFamily="18" charset="0"/>
                <a:cs typeface="Times New Roman" panose="02020603050405020304" pitchFamily="18" charset="0"/>
              </a:rPr>
              <a:t>Let us discuss the strengths and weaknesses of the User-based Collaborative Filtering approach in general.</a:t>
            </a:r>
          </a:p>
          <a:p>
            <a:pPr marL="0" marR="0">
              <a:lnSpc>
                <a:spcPct val="110000"/>
              </a:lnSpc>
              <a:spcBef>
                <a:spcPts val="0"/>
              </a:spcBef>
              <a:spcAft>
                <a:spcPts val="1000"/>
              </a:spcAft>
            </a:pPr>
            <a:r>
              <a:rPr lang="en-CA" sz="1200" b="1" dirty="0">
                <a:effectLst/>
                <a:ea typeface="Times New Roman" panose="02020603050405020304" pitchFamily="18" charset="0"/>
                <a:cs typeface="Times New Roman" panose="02020603050405020304" pitchFamily="18" charset="0"/>
              </a:rPr>
              <a:t>Strengths:</a:t>
            </a:r>
            <a:r>
              <a:rPr lang="en-CA" sz="1200" dirty="0">
                <a:effectLst/>
                <a:ea typeface="Times New Roman" panose="02020603050405020304" pitchFamily="18" charset="0"/>
                <a:cs typeface="Times New Roman" panose="02020603050405020304" pitchFamily="18" charset="0"/>
              </a:rPr>
              <a:t> </a:t>
            </a:r>
          </a:p>
          <a:p>
            <a:pPr marL="0" marR="0">
              <a:lnSpc>
                <a:spcPct val="110000"/>
              </a:lnSpc>
              <a:spcBef>
                <a:spcPts val="0"/>
              </a:spcBef>
              <a:spcAft>
                <a:spcPts val="1000"/>
              </a:spcAft>
            </a:pPr>
            <a:r>
              <a:rPr lang="en-CA" sz="1200" dirty="0">
                <a:effectLst/>
                <a:ea typeface="Times New Roman" panose="02020603050405020304" pitchFamily="18" charset="0"/>
                <a:cs typeface="Times New Roman" panose="02020603050405020304" pitchFamily="18" charset="0"/>
              </a:rPr>
              <a:t>User-based Collaborative Filtering gives recommendations that can be complements to the item the user was interacting with. This might be a stronger recommendation than what a item-based recommender can provide as users might not be looking for direct substitutes to a movie they had just viewed or previously watched.</a:t>
            </a:r>
          </a:p>
          <a:p>
            <a:pPr marL="0" marR="0">
              <a:lnSpc>
                <a:spcPct val="110000"/>
              </a:lnSpc>
              <a:spcBef>
                <a:spcPts val="0"/>
              </a:spcBef>
              <a:spcAft>
                <a:spcPts val="1000"/>
              </a:spcAft>
            </a:pPr>
            <a:r>
              <a:rPr lang="en-CA" sz="1200" b="1" dirty="0">
                <a:effectLst/>
                <a:ea typeface="Times New Roman" panose="02020603050405020304" pitchFamily="18" charset="0"/>
                <a:cs typeface="Times New Roman" panose="02020603050405020304" pitchFamily="18" charset="0"/>
              </a:rPr>
              <a:t>Weaknesses:</a:t>
            </a:r>
            <a:r>
              <a:rPr lang="en-CA" sz="1200" dirty="0">
                <a:effectLst/>
                <a:ea typeface="Times New Roman" panose="02020603050405020304" pitchFamily="18" charset="0"/>
                <a:cs typeface="Times New Roman" panose="02020603050405020304" pitchFamily="18" charset="0"/>
              </a:rPr>
              <a:t> </a:t>
            </a:r>
          </a:p>
          <a:p>
            <a:pPr marL="0" marR="0">
              <a:lnSpc>
                <a:spcPct val="110000"/>
              </a:lnSpc>
              <a:spcBef>
                <a:spcPts val="0"/>
              </a:spcBef>
              <a:spcAft>
                <a:spcPts val="1000"/>
              </a:spcAft>
            </a:pPr>
            <a:r>
              <a:rPr lang="en-CA" sz="1200" dirty="0">
                <a:effectLst/>
                <a:ea typeface="Times New Roman" panose="02020603050405020304" pitchFamily="18" charset="0"/>
                <a:cs typeface="Times New Roman" panose="02020603050405020304" pitchFamily="18" charset="0"/>
              </a:rPr>
              <a:t>User-based Collaborative Filtering is a type of Memory-based Collaborative Filtering that uses all user data in the database to create recommendations. Comparing the pairwise correlation of every user in your dataset is not scalable. If there were millions of users, this computation would be very time consuming. Possible ways to get around this would be to implement some form of dimensionality reduction, such as Principal Component Analysis, or to use a model-based algorithm instead. Also, user-based collaborative filtering relies on past user choices to make future recommendations. The implications of this is that it assumes that a user’s taste and preference remain constant over time, which might not be true and makes it difficult to pre-compute user similarities offline.</a:t>
            </a:r>
          </a:p>
          <a:p>
            <a:pPr marL="0" marR="0">
              <a:lnSpc>
                <a:spcPct val="110000"/>
              </a:lnSpc>
              <a:spcBef>
                <a:spcPts val="0"/>
              </a:spcBef>
              <a:spcAft>
                <a:spcPts val="1000"/>
              </a:spcAft>
            </a:pPr>
            <a:r>
              <a:rPr lang="en-CA" sz="1200" b="1" dirty="0">
                <a:effectLst/>
                <a:ea typeface="Times New Roman" panose="02020603050405020304" pitchFamily="18" charset="0"/>
                <a:cs typeface="Times New Roman" panose="02020603050405020304" pitchFamily="18" charset="0"/>
              </a:rPr>
              <a:t>Future Work:</a:t>
            </a:r>
            <a:r>
              <a:rPr lang="en-CA" sz="1200" dirty="0">
                <a:effectLst/>
                <a:ea typeface="Times New Roman" panose="02020603050405020304" pitchFamily="18" charset="0"/>
                <a:cs typeface="Times New Roman" panose="02020603050405020304" pitchFamily="18" charset="0"/>
              </a:rPr>
              <a:t> </a:t>
            </a:r>
          </a:p>
          <a:p>
            <a:pPr marL="0" marR="0">
              <a:lnSpc>
                <a:spcPct val="110000"/>
              </a:lnSpc>
              <a:spcBef>
                <a:spcPts val="0"/>
              </a:spcBef>
              <a:spcAft>
                <a:spcPts val="1000"/>
              </a:spcAft>
            </a:pPr>
            <a:r>
              <a:rPr lang="en-CA" sz="1200" dirty="0">
                <a:effectLst/>
                <a:ea typeface="Times New Roman" panose="02020603050405020304" pitchFamily="18" charset="0"/>
                <a:cs typeface="Times New Roman" panose="02020603050405020304" pitchFamily="18" charset="0"/>
              </a:rPr>
              <a:t>This report briefly describes simple models that predicts ratings. There are two others widely adopted approaches not discussed here: Content-based Models and collaborative filtering Matrix Factorization Models. The </a:t>
            </a:r>
            <a:r>
              <a:rPr lang="en-CA" sz="1200" dirty="0" err="1">
                <a:effectLst/>
                <a:ea typeface="Times New Roman" panose="02020603050405020304" pitchFamily="18" charset="0"/>
                <a:cs typeface="Times New Roman" panose="02020603050405020304" pitchFamily="18" charset="0"/>
              </a:rPr>
              <a:t>recommenderlab</a:t>
            </a:r>
            <a:r>
              <a:rPr lang="en-CA" sz="1200" dirty="0">
                <a:effectLst/>
                <a:ea typeface="Times New Roman" panose="02020603050405020304" pitchFamily="18" charset="0"/>
                <a:cs typeface="Times New Roman" panose="02020603050405020304" pitchFamily="18" charset="0"/>
              </a:rPr>
              <a:t> package implements these methods and provides an environment to build and test recommendation systems. Also, I’m planning to develop a web recommendation systems using </a:t>
            </a:r>
            <a:r>
              <a:rPr lang="en-CA" sz="1200" dirty="0">
                <a:cs typeface="Times New Roman" panose="02020603050405020304" pitchFamily="18" charset="0"/>
              </a:rPr>
              <a:t>Shiny package in R to see the practical use of </a:t>
            </a:r>
            <a:r>
              <a:rPr lang="en-CA" sz="1200">
                <a:cs typeface="Times New Roman" panose="02020603050405020304" pitchFamily="18" charset="0"/>
              </a:rPr>
              <a:t>my project. </a:t>
            </a:r>
            <a:endParaRPr lang="en-CA" sz="1200" dirty="0">
              <a:cs typeface="Times New Roman" panose="02020603050405020304" pitchFamily="18" charset="0"/>
            </a:endParaRPr>
          </a:p>
          <a:p>
            <a:endParaRPr lang="en-CA" sz="1200" dirty="0"/>
          </a:p>
        </p:txBody>
      </p:sp>
    </p:spTree>
    <p:extLst>
      <p:ext uri="{BB962C8B-B14F-4D97-AF65-F5344CB8AC3E}">
        <p14:creationId xmlns:p14="http://schemas.microsoft.com/office/powerpoint/2010/main" val="2315537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4FADE0-87BA-42D8-89A7-DA965767B007}"/>
              </a:ext>
            </a:extLst>
          </p:cNvPr>
          <p:cNvSpPr>
            <a:spLocks noGrp="1"/>
          </p:cNvSpPr>
          <p:nvPr>
            <p:ph type="dt" sz="half" idx="2"/>
          </p:nvPr>
        </p:nvSpPr>
        <p:spPr/>
        <p:txBody>
          <a:bodyPr/>
          <a:lstStyle/>
          <a:p>
            <a:fld id="{65A7B65B-2DD7-43C9-82ED-FA8C50B942C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A47D27A3-07AB-4D33-ACD4-40379AB68ED4}"/>
              </a:ext>
            </a:extLst>
          </p:cNvPr>
          <p:cNvSpPr>
            <a:spLocks noGrp="1"/>
          </p:cNvSpPr>
          <p:nvPr>
            <p:ph type="sldNum" sz="quarter" idx="4"/>
          </p:nvPr>
        </p:nvSpPr>
        <p:spPr/>
        <p:txBody>
          <a:bodyPr/>
          <a:lstStyle/>
          <a:p>
            <a:fld id="{E1497D35-93D5-5047-9160-8F9C97C9D015}" type="slidenum">
              <a:rPr lang="en-US" smtClean="0"/>
              <a:pPr/>
              <a:t>13</a:t>
            </a:fld>
            <a:endParaRPr lang="en-US" dirty="0"/>
          </a:p>
        </p:txBody>
      </p:sp>
      <p:pic>
        <p:nvPicPr>
          <p:cNvPr id="6" name="Picture 5">
            <a:extLst>
              <a:ext uri="{FF2B5EF4-FFF2-40B4-BE49-F238E27FC236}">
                <a16:creationId xmlns:a16="http://schemas.microsoft.com/office/drawing/2014/main" id="{8628B8AC-0D4E-4C2F-801A-8C6C07E5CAE9}"/>
              </a:ext>
            </a:extLst>
          </p:cNvPr>
          <p:cNvPicPr>
            <a:picLocks noChangeAspect="1"/>
          </p:cNvPicPr>
          <p:nvPr/>
        </p:nvPicPr>
        <p:blipFill>
          <a:blip r:embed="rId2"/>
          <a:stretch>
            <a:fillRect/>
          </a:stretch>
        </p:blipFill>
        <p:spPr>
          <a:xfrm>
            <a:off x="3627778" y="1854320"/>
            <a:ext cx="4499813" cy="4483510"/>
          </a:xfrm>
          <a:prstGeom prst="rect">
            <a:avLst/>
          </a:prstGeom>
        </p:spPr>
      </p:pic>
      <p:sp>
        <p:nvSpPr>
          <p:cNvPr id="8" name="TextBox 7">
            <a:extLst>
              <a:ext uri="{FF2B5EF4-FFF2-40B4-BE49-F238E27FC236}">
                <a16:creationId xmlns:a16="http://schemas.microsoft.com/office/drawing/2014/main" id="{5AAEBE46-9984-4443-A1F9-85C7EF41FC06}"/>
              </a:ext>
            </a:extLst>
          </p:cNvPr>
          <p:cNvSpPr txBox="1"/>
          <p:nvPr/>
        </p:nvSpPr>
        <p:spPr>
          <a:xfrm>
            <a:off x="2830687" y="520170"/>
            <a:ext cx="6093994" cy="830997"/>
          </a:xfrm>
          <a:prstGeom prst="rect">
            <a:avLst/>
          </a:prstGeom>
          <a:noFill/>
        </p:spPr>
        <p:txBody>
          <a:bodyPr wrap="square">
            <a:spAutoFit/>
          </a:bodyPr>
          <a:lstStyle/>
          <a:p>
            <a:pPr algn="l"/>
            <a:endParaRPr lang="en-CA" sz="800" b="0" i="0" u="none" strike="noStrike" baseline="0" dirty="0">
              <a:solidFill>
                <a:srgbClr val="000000"/>
              </a:solidFill>
              <a:latin typeface="Georgia" panose="02040502050405020303" pitchFamily="18" charset="0"/>
            </a:endParaRPr>
          </a:p>
          <a:p>
            <a:pPr algn="ctr"/>
            <a:r>
              <a:rPr lang="en-CA" sz="4000" b="1" i="0" u="none" strike="noStrike" baseline="0" dirty="0">
                <a:solidFill>
                  <a:schemeClr val="bg1"/>
                </a:solidFill>
              </a:rPr>
              <a:t>Q &amp; A</a:t>
            </a:r>
            <a:endParaRPr lang="en-CA" sz="4000" b="1" dirty="0">
              <a:solidFill>
                <a:schemeClr val="bg1"/>
              </a:solidFill>
            </a:endParaRPr>
          </a:p>
        </p:txBody>
      </p:sp>
    </p:spTree>
    <p:extLst>
      <p:ext uri="{BB962C8B-B14F-4D97-AF65-F5344CB8AC3E}">
        <p14:creationId xmlns:p14="http://schemas.microsoft.com/office/powerpoint/2010/main" val="226175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95179" y="2686567"/>
            <a:ext cx="6998466" cy="2740226"/>
          </a:xfrm>
        </p:spPr>
        <p:txBody>
          <a:bodyPr/>
          <a:lstStyle/>
          <a:p>
            <a:pPr algn="ctr"/>
            <a:r>
              <a:rPr lang="en-US" sz="6000" dirty="0">
                <a:solidFill>
                  <a:schemeClr val="bg1"/>
                </a:solidFill>
              </a:rPr>
              <a:t>Thanks!</a:t>
            </a:r>
          </a:p>
        </p:txBody>
      </p:sp>
      <p:sp>
        <p:nvSpPr>
          <p:cNvPr id="2" name="Date Placeholder 1">
            <a:extLst>
              <a:ext uri="{FF2B5EF4-FFF2-40B4-BE49-F238E27FC236}">
                <a16:creationId xmlns:a16="http://schemas.microsoft.com/office/drawing/2014/main" id="{5C988D4F-2CB3-4196-8590-50C2FA718E2D}"/>
              </a:ext>
            </a:extLst>
          </p:cNvPr>
          <p:cNvSpPr>
            <a:spLocks noGrp="1"/>
          </p:cNvSpPr>
          <p:nvPr>
            <p:ph type="dt" sz="half" idx="2"/>
          </p:nvPr>
        </p:nvSpPr>
        <p:spPr/>
        <p:txBody>
          <a:bodyPr/>
          <a:lstStyle/>
          <a:p>
            <a:fld id="{10F789A9-6AE9-4B15-B379-8F19FCF87D76}"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B2DC30E8-109C-4BB1-9A50-D1F8DAD72C10}"/>
              </a:ext>
            </a:extLst>
          </p:cNvPr>
          <p:cNvSpPr>
            <a:spLocks noGrp="1"/>
          </p:cNvSpPr>
          <p:nvPr>
            <p:ph type="sldNum" sz="quarter" idx="4"/>
          </p:nvPr>
        </p:nvSpPr>
        <p:spPr/>
        <p:txBody>
          <a:bodyPr/>
          <a:lstStyle/>
          <a:p>
            <a:fld id="{E1497D35-93D5-5047-9160-8F9C97C9D015}" type="slidenum">
              <a:rPr lang="en-US" smtClean="0"/>
              <a:pPr/>
              <a:t>14</a:t>
            </a:fld>
            <a:endParaRPr lang="en-US" dirty="0"/>
          </a:p>
        </p:txBody>
      </p:sp>
    </p:spTree>
    <p:extLst>
      <p:ext uri="{BB962C8B-B14F-4D97-AF65-F5344CB8AC3E}">
        <p14:creationId xmlns:p14="http://schemas.microsoft.com/office/powerpoint/2010/main" val="179687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u="sng" dirty="0">
                <a:solidFill>
                  <a:srgbClr val="7030A0"/>
                </a:solidFill>
              </a:rPr>
              <a:t>Outline</a:t>
            </a:r>
            <a:br>
              <a:rPr lang="en-US" dirty="0">
                <a:solidFill>
                  <a:srgbClr val="7030A0"/>
                </a:solidFill>
              </a:rPr>
            </a:br>
            <a:r>
              <a:rPr lang="en-US" sz="2800" dirty="0">
                <a:solidFill>
                  <a:srgbClr val="002060"/>
                </a:solidFill>
              </a:rPr>
              <a:t>Introduction</a:t>
            </a:r>
            <a:br>
              <a:rPr lang="en-US" sz="2800" dirty="0">
                <a:solidFill>
                  <a:srgbClr val="002060"/>
                </a:solidFill>
              </a:rPr>
            </a:br>
            <a:r>
              <a:rPr lang="en-US" sz="2800" dirty="0">
                <a:solidFill>
                  <a:srgbClr val="002060"/>
                </a:solidFill>
              </a:rPr>
              <a:t>Problem Statement</a:t>
            </a:r>
            <a:br>
              <a:rPr lang="en-US" sz="2800" dirty="0">
                <a:solidFill>
                  <a:srgbClr val="002060"/>
                </a:solidFill>
              </a:rPr>
            </a:br>
            <a:r>
              <a:rPr lang="en-US" sz="2800" dirty="0">
                <a:solidFill>
                  <a:srgbClr val="002060"/>
                </a:solidFill>
              </a:rPr>
              <a:t>Dataset</a:t>
            </a:r>
            <a:br>
              <a:rPr lang="en-US" sz="2800" dirty="0">
                <a:solidFill>
                  <a:srgbClr val="002060"/>
                </a:solidFill>
              </a:rPr>
            </a:br>
            <a:r>
              <a:rPr lang="en-US" sz="2800" dirty="0">
                <a:solidFill>
                  <a:srgbClr val="002060"/>
                </a:solidFill>
              </a:rPr>
              <a:t>Recommendation Model Building</a:t>
            </a:r>
            <a:br>
              <a:rPr lang="en-US" sz="2800" dirty="0">
                <a:solidFill>
                  <a:srgbClr val="002060"/>
                </a:solidFill>
              </a:rPr>
            </a:br>
            <a:r>
              <a:rPr lang="en-US" sz="2800" dirty="0">
                <a:solidFill>
                  <a:srgbClr val="002060"/>
                </a:solidFill>
              </a:rPr>
              <a:t>Validation and Comparisons</a:t>
            </a:r>
            <a:br>
              <a:rPr lang="en-US" sz="2800" dirty="0">
                <a:solidFill>
                  <a:srgbClr val="002060"/>
                </a:solidFill>
              </a:rPr>
            </a:br>
            <a:r>
              <a:rPr lang="en-US" sz="2800" dirty="0">
                <a:solidFill>
                  <a:srgbClr val="002060"/>
                </a:solidFill>
              </a:rPr>
              <a:t>Conclusions and Future Work</a:t>
            </a:r>
            <a:br>
              <a:rPr lang="en-US" dirty="0"/>
            </a:br>
            <a:endParaRPr lang="en-US" sz="3200" dirty="0"/>
          </a:p>
        </p:txBody>
      </p:sp>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378446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3</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b="1" dirty="0">
                <a:solidFill>
                  <a:srgbClr val="FFFF00"/>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dirty="0">
                <a:solidFill>
                  <a:schemeClr val="bg1"/>
                </a:solidFill>
              </a:rPr>
            </a:br>
            <a:r>
              <a:rPr lang="en-US" sz="900" dirty="0">
                <a:solidFill>
                  <a:schemeClr val="bg1"/>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4709383"/>
          </a:xfrm>
        </p:spPr>
        <p:txBody>
          <a:bodyPr/>
          <a:lstStyle/>
          <a:p>
            <a:pPr marL="0" marR="0">
              <a:lnSpc>
                <a:spcPct val="107000"/>
              </a:lnSpc>
              <a:spcBef>
                <a:spcPts val="0"/>
              </a:spcBef>
              <a:spcAft>
                <a:spcPts val="1000"/>
              </a:spcAft>
            </a:pPr>
            <a:r>
              <a:rPr lang="en-CA" u="sng" dirty="0">
                <a:solidFill>
                  <a:srgbClr val="7030A0"/>
                </a:solidFill>
              </a:rPr>
              <a:t>Introduction</a:t>
            </a:r>
            <a:br>
              <a:rPr lang="en-CA" u="sng" dirty="0">
                <a:solidFill>
                  <a:srgbClr val="7030A0"/>
                </a:solidFill>
              </a:rPr>
            </a:br>
            <a:br>
              <a:rPr lang="en-CA" sz="1200" u="sng" dirty="0">
                <a:solidFill>
                  <a:srgbClr val="7030A0"/>
                </a:solidFill>
              </a:rPr>
            </a:br>
            <a:r>
              <a:rPr lang="en-CA" sz="1400" b="0" dirty="0">
                <a:effectLst/>
                <a:latin typeface="+mn-lt"/>
                <a:ea typeface="Times New Roman" panose="02020603050405020304" pitchFamily="18" charset="0"/>
                <a:cs typeface="Times New Roman" panose="02020603050405020304" pitchFamily="18" charset="0"/>
              </a:rPr>
              <a:t>COVID-19 changes the people lifestyle, due to the lockdown at home, the internet usages are increased, and it impacts on the social life. According to Forbes the initial internet hits increased by between 50% and 70%. Entertainment sites like Netflix, Facebook usages also jumped by 12% approximately.</a:t>
            </a:r>
            <a:br>
              <a:rPr lang="en-CA" sz="1400" b="0" dirty="0">
                <a:effectLst/>
                <a:latin typeface="+mn-lt"/>
                <a:ea typeface="Times New Roman" panose="02020603050405020304" pitchFamily="18" charset="0"/>
                <a:cs typeface="Times New Roman" panose="02020603050405020304" pitchFamily="18" charset="0"/>
              </a:rPr>
            </a:br>
            <a:br>
              <a:rPr lang="en-CA" sz="1400" b="0" dirty="0">
                <a:effectLst/>
                <a:latin typeface="+mn-lt"/>
                <a:ea typeface="Times New Roman" panose="02020603050405020304" pitchFamily="18" charset="0"/>
                <a:cs typeface="Times New Roman" panose="02020603050405020304" pitchFamily="18" charset="0"/>
              </a:rPr>
            </a:br>
            <a:r>
              <a:rPr lang="en-CA" sz="1400" b="0" dirty="0">
                <a:effectLst/>
                <a:latin typeface="+mn-lt"/>
                <a:ea typeface="Times New Roman" panose="02020603050405020304" pitchFamily="18" charset="0"/>
                <a:cs typeface="Times New Roman" panose="02020603050405020304" pitchFamily="18" charset="0"/>
              </a:rPr>
              <a:t>Considering these changes, Recommendation systems are becoming particularly important in media industry as well as online consumer world. People always prefer to see the items/movies based on their previous search into the system. My project will focus on develop the recommendation system which will help individual to search for content that would be interesting to him/her based on algorithms that sort out all possible choices and create a customize lists of items for that individual.</a:t>
            </a:r>
            <a:br>
              <a:rPr lang="en-CA" sz="1400" b="0" dirty="0">
                <a:effectLst/>
                <a:latin typeface="+mn-lt"/>
                <a:ea typeface="Times New Roman" panose="02020603050405020304" pitchFamily="18" charset="0"/>
                <a:cs typeface="Times New Roman" panose="02020603050405020304" pitchFamily="18" charset="0"/>
              </a:rPr>
            </a:br>
            <a:endParaRPr lang="en-CA" sz="1400" b="0" u="sng" dirty="0">
              <a:solidFill>
                <a:srgbClr val="7030A0"/>
              </a:solidFill>
              <a:latin typeface="+mn-lt"/>
            </a:endParaRPr>
          </a:p>
        </p:txBody>
      </p:sp>
    </p:spTree>
    <p:extLst>
      <p:ext uri="{BB962C8B-B14F-4D97-AF65-F5344CB8AC3E}">
        <p14:creationId xmlns:p14="http://schemas.microsoft.com/office/powerpoint/2010/main" val="62081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4</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b="1" dirty="0">
                <a:solidFill>
                  <a:srgbClr val="FFFF00"/>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dirty="0">
                <a:solidFill>
                  <a:schemeClr val="bg1"/>
                </a:solidFill>
              </a:rPr>
            </a:br>
            <a:r>
              <a:rPr lang="en-US" sz="900" dirty="0">
                <a:solidFill>
                  <a:schemeClr val="bg1"/>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6"/>
            <a:ext cx="9766212" cy="1034847"/>
          </a:xfrm>
        </p:spPr>
        <p:txBody>
          <a:bodyPr/>
          <a:lstStyle/>
          <a:p>
            <a:pPr marL="0" marR="0">
              <a:lnSpc>
                <a:spcPct val="107000"/>
              </a:lnSpc>
              <a:spcBef>
                <a:spcPts val="0"/>
              </a:spcBef>
              <a:spcAft>
                <a:spcPts val="1000"/>
              </a:spcAft>
            </a:pPr>
            <a:r>
              <a:rPr lang="en-CA" u="sng" dirty="0">
                <a:solidFill>
                  <a:srgbClr val="7030A0"/>
                </a:solidFill>
              </a:rPr>
              <a:t>Introduction cont.</a:t>
            </a:r>
            <a:br>
              <a:rPr lang="en-CA" u="sng" dirty="0">
                <a:solidFill>
                  <a:srgbClr val="7030A0"/>
                </a:solidFill>
              </a:rPr>
            </a:br>
            <a:endParaRPr lang="en-CA" sz="1400" b="0" u="sng" dirty="0">
              <a:solidFill>
                <a:srgbClr val="7030A0"/>
              </a:solidFill>
              <a:latin typeface="+mn-lt"/>
            </a:endParaRPr>
          </a:p>
        </p:txBody>
      </p:sp>
      <p:sp>
        <p:nvSpPr>
          <p:cNvPr id="3" name="TextBox 2">
            <a:extLst>
              <a:ext uri="{FF2B5EF4-FFF2-40B4-BE49-F238E27FC236}">
                <a16:creationId xmlns:a16="http://schemas.microsoft.com/office/drawing/2014/main" id="{1D1222FD-6390-4F00-8FF6-1BEE97A87E58}"/>
              </a:ext>
            </a:extLst>
          </p:cNvPr>
          <p:cNvSpPr txBox="1"/>
          <p:nvPr/>
        </p:nvSpPr>
        <p:spPr>
          <a:xfrm>
            <a:off x="630855" y="1303867"/>
            <a:ext cx="6273800" cy="4442242"/>
          </a:xfrm>
          <a:prstGeom prst="rect">
            <a:avLst/>
          </a:prstGeom>
          <a:noFill/>
        </p:spPr>
        <p:txBody>
          <a:bodyPr wrap="square" rtlCol="0">
            <a:spAutoFit/>
          </a:bodyPr>
          <a:lstStyle/>
          <a:p>
            <a:pPr marL="0" marR="0">
              <a:lnSpc>
                <a:spcPct val="107000"/>
              </a:lnSpc>
              <a:spcBef>
                <a:spcPts val="0"/>
              </a:spcBef>
              <a:spcAft>
                <a:spcPts val="1000"/>
              </a:spcAft>
            </a:pPr>
            <a:r>
              <a:rPr lang="en-CA" sz="1400" dirty="0">
                <a:effectLst/>
                <a:ea typeface="Times New Roman" panose="02020603050405020304" pitchFamily="18" charset="0"/>
                <a:cs typeface="Times New Roman" panose="02020603050405020304" pitchFamily="18" charset="0"/>
              </a:rPr>
              <a:t>Recommender systems usually generate recommendations to users, in one of the following ways:</a:t>
            </a:r>
          </a:p>
          <a:p>
            <a:pPr marL="0" marR="0">
              <a:lnSpc>
                <a:spcPct val="107000"/>
              </a:lnSpc>
              <a:spcBef>
                <a:spcPts val="0"/>
              </a:spcBef>
              <a:spcAft>
                <a:spcPts val="1000"/>
              </a:spcAft>
            </a:pPr>
            <a:r>
              <a:rPr lang="en-CA" sz="1400" dirty="0">
                <a:effectLst/>
                <a:ea typeface="Times New Roman" panose="02020603050405020304" pitchFamily="18" charset="0"/>
                <a:cs typeface="Times New Roman" panose="02020603050405020304" pitchFamily="18" charset="0"/>
              </a:rPr>
              <a:t>- </a:t>
            </a:r>
            <a:r>
              <a:rPr lang="en-CA" sz="1400" b="1" dirty="0">
                <a:effectLst/>
                <a:ea typeface="Times New Roman" panose="02020603050405020304" pitchFamily="18" charset="0"/>
                <a:cs typeface="Times New Roman" panose="02020603050405020304" pitchFamily="18" charset="0"/>
              </a:rPr>
              <a:t>Collaborative filtering algorithms</a:t>
            </a:r>
            <a:r>
              <a:rPr lang="en-CA" sz="1400" dirty="0">
                <a:effectLst/>
                <a:ea typeface="Times New Roman" panose="02020603050405020304" pitchFamily="18" charset="0"/>
                <a:cs typeface="Times New Roman" panose="02020603050405020304" pitchFamily="18" charset="0"/>
              </a:rPr>
              <a:t> [3] predict items/products for an active user based on the past data about the other users for same items/products.</a:t>
            </a:r>
          </a:p>
          <a:p>
            <a:pPr marL="0" marR="0">
              <a:lnSpc>
                <a:spcPct val="107000"/>
              </a:lnSpc>
              <a:spcBef>
                <a:spcPts val="0"/>
              </a:spcBef>
              <a:spcAft>
                <a:spcPts val="1000"/>
              </a:spcAft>
            </a:pPr>
            <a:r>
              <a:rPr lang="en-CA" sz="1400" dirty="0">
                <a:effectLst/>
                <a:ea typeface="Times New Roman" panose="02020603050405020304" pitchFamily="18" charset="0"/>
                <a:cs typeface="Times New Roman" panose="02020603050405020304" pitchFamily="18" charset="0"/>
              </a:rPr>
              <a:t>- </a:t>
            </a:r>
            <a:r>
              <a:rPr lang="en-CA" sz="1400" b="1" dirty="0">
                <a:effectLst/>
                <a:ea typeface="Times New Roman" panose="02020603050405020304" pitchFamily="18" charset="0"/>
                <a:cs typeface="Times New Roman" panose="02020603050405020304" pitchFamily="18" charset="0"/>
              </a:rPr>
              <a:t>Content-based algorithms</a:t>
            </a:r>
            <a:r>
              <a:rPr lang="en-CA" sz="1400" dirty="0">
                <a:effectLst/>
                <a:ea typeface="Times New Roman" panose="02020603050405020304" pitchFamily="18" charset="0"/>
                <a:cs typeface="Times New Roman" panose="02020603050405020304" pitchFamily="18" charset="0"/>
              </a:rPr>
              <a:t> [4] creates recommendations based on items/products descriptions which could be automatically extracted or manually created, or (and) from user profile which reflects user’s interests on that items/products.</a:t>
            </a:r>
          </a:p>
          <a:p>
            <a:pPr marL="0" marR="0">
              <a:lnSpc>
                <a:spcPct val="107000"/>
              </a:lnSpc>
              <a:spcBef>
                <a:spcPts val="0"/>
              </a:spcBef>
              <a:spcAft>
                <a:spcPts val="0"/>
              </a:spcAft>
            </a:pPr>
            <a:r>
              <a:rPr lang="en-CA" sz="1400" dirty="0">
                <a:effectLst/>
                <a:ea typeface="Times New Roman" panose="02020603050405020304" pitchFamily="18" charset="0"/>
                <a:cs typeface="Times New Roman" panose="02020603050405020304" pitchFamily="18" charset="0"/>
              </a:rPr>
              <a:t>- </a:t>
            </a:r>
            <a:r>
              <a:rPr lang="en-CA" sz="1400" b="1" dirty="0">
                <a:effectLst/>
                <a:ea typeface="Times New Roman" panose="02020603050405020304" pitchFamily="18" charset="0"/>
                <a:cs typeface="Times New Roman" panose="02020603050405020304" pitchFamily="18" charset="0"/>
              </a:rPr>
              <a:t>Knowledge-based algorithms</a:t>
            </a:r>
            <a:r>
              <a:rPr lang="en-CA" sz="1400" dirty="0">
                <a:effectLst/>
                <a:ea typeface="Times New Roman" panose="02020603050405020304" pitchFamily="18" charset="0"/>
                <a:cs typeface="Times New Roman" panose="02020603050405020304" pitchFamily="18" charset="0"/>
              </a:rPr>
              <a:t> [5] predicts a recommender system based on specific queries made by the user. It might prompt the user to give a series of rules or guidelines on what the results should look like, or an example of an item. The system then searches through its database of items and returns similar results.</a:t>
            </a:r>
          </a:p>
          <a:p>
            <a:pPr marL="0" marR="0">
              <a:lnSpc>
                <a:spcPct val="107000"/>
              </a:lnSpc>
              <a:spcBef>
                <a:spcPts val="0"/>
              </a:spcBef>
              <a:spcAft>
                <a:spcPts val="0"/>
              </a:spcAft>
            </a:pPr>
            <a:r>
              <a:rPr lang="en-CA" sz="1400" dirty="0">
                <a:effectLst/>
                <a:ea typeface="Times New Roman" panose="02020603050405020304" pitchFamily="18" charset="0"/>
                <a:cs typeface="Times New Roman" panose="02020603050405020304" pitchFamily="18" charset="0"/>
              </a:rPr>
              <a:t> </a:t>
            </a:r>
          </a:p>
          <a:p>
            <a:pPr marL="0" marR="0">
              <a:lnSpc>
                <a:spcPct val="107000"/>
              </a:lnSpc>
              <a:spcBef>
                <a:spcPts val="0"/>
              </a:spcBef>
              <a:spcAft>
                <a:spcPts val="0"/>
              </a:spcAft>
            </a:pPr>
            <a:r>
              <a:rPr lang="en-CA" sz="1400" dirty="0">
                <a:effectLst/>
                <a:ea typeface="Times New Roman" panose="02020603050405020304" pitchFamily="18" charset="0"/>
                <a:cs typeface="Times New Roman" panose="02020603050405020304" pitchFamily="18" charset="0"/>
              </a:rPr>
              <a:t>- </a:t>
            </a:r>
            <a:r>
              <a:rPr lang="en-CA" sz="1400" b="1" dirty="0">
                <a:effectLst/>
                <a:ea typeface="Times New Roman" panose="02020603050405020304" pitchFamily="18" charset="0"/>
                <a:cs typeface="Times New Roman" panose="02020603050405020304" pitchFamily="18" charset="0"/>
              </a:rPr>
              <a:t>Hybrid approaches</a:t>
            </a:r>
            <a:r>
              <a:rPr lang="en-CA" sz="1400" dirty="0">
                <a:effectLst/>
                <a:ea typeface="Times New Roman" panose="02020603050405020304" pitchFamily="18" charset="0"/>
                <a:cs typeface="Times New Roman" panose="02020603050405020304" pitchFamily="18" charset="0"/>
              </a:rPr>
              <a:t> [6] generate recommendations by combining several algorithms or recommendation components, which are based on the above three approaches: collaborative filtering and content-based and knowledge-based algorithms.</a:t>
            </a:r>
          </a:p>
          <a:p>
            <a:endParaRPr lang="en-CA" dirty="0"/>
          </a:p>
        </p:txBody>
      </p:sp>
    </p:spTree>
    <p:extLst>
      <p:ext uri="{BB962C8B-B14F-4D97-AF65-F5344CB8AC3E}">
        <p14:creationId xmlns:p14="http://schemas.microsoft.com/office/powerpoint/2010/main" val="389831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5</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b="1" dirty="0">
                <a:solidFill>
                  <a:srgbClr val="FFFF00"/>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dirty="0">
                <a:solidFill>
                  <a:schemeClr val="bg1"/>
                </a:solidFill>
              </a:rPr>
            </a:br>
            <a:r>
              <a:rPr lang="en-US" sz="900" dirty="0">
                <a:solidFill>
                  <a:schemeClr val="bg1"/>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4709383"/>
          </a:xfrm>
        </p:spPr>
        <p:txBody>
          <a:bodyPr/>
          <a:lstStyle/>
          <a:p>
            <a:pPr marL="0" marR="0">
              <a:lnSpc>
                <a:spcPct val="107000"/>
              </a:lnSpc>
              <a:spcBef>
                <a:spcPts val="0"/>
              </a:spcBef>
              <a:spcAft>
                <a:spcPts val="0"/>
              </a:spcAft>
            </a:pPr>
            <a:r>
              <a:rPr lang="en-CA" u="sng" dirty="0">
                <a:solidFill>
                  <a:srgbClr val="7030A0"/>
                </a:solidFill>
              </a:rPr>
              <a:t>Problem Statement</a:t>
            </a:r>
            <a:br>
              <a:rPr lang="en-CA" u="sng" dirty="0">
                <a:solidFill>
                  <a:srgbClr val="7030A0"/>
                </a:solidFill>
              </a:rPr>
            </a:br>
            <a:br>
              <a:rPr lang="en-CA" sz="1200" u="sng" dirty="0">
                <a:solidFill>
                  <a:srgbClr val="7030A0"/>
                </a:solidFill>
              </a:rPr>
            </a:br>
            <a:r>
              <a:rPr lang="en-CA" sz="1800" b="0" dirty="0">
                <a:effectLst/>
                <a:latin typeface="Times New Roman" panose="02020603050405020304" pitchFamily="18" charset="0"/>
                <a:ea typeface="Times New Roman" panose="02020603050405020304" pitchFamily="18" charset="0"/>
                <a:cs typeface="Times New Roman" panose="02020603050405020304" pitchFamily="18" charset="0"/>
              </a:rPr>
              <a:t>The goal of this project is to give a better understanding of User Based Collaborative Filter (UBCF) and Item Based Collaborative Filter (IBCF) models for a recommender systems by answering the following question:</a:t>
            </a: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dirty="0">
                <a:effectLst/>
                <a:latin typeface="Times New Roman" panose="02020603050405020304" pitchFamily="18" charset="0"/>
                <a:ea typeface="Arial" panose="020B0604020202020204" pitchFamily="34" charset="0"/>
                <a:cs typeface="Times New Roman" panose="02020603050405020304" pitchFamily="18" charset="0"/>
              </a:rPr>
              <a:t>With what level of performance can collaborative filtering using UBCF and IBCF models produce movie recommendations based on movies and user’s ratings data?</a:t>
            </a:r>
            <a:br>
              <a:rPr lang="en-CA" sz="1800" dirty="0">
                <a:effectLst/>
                <a:latin typeface="Arial" panose="020B0604020202020204" pitchFamily="34" charset="0"/>
                <a:ea typeface="Arial" panose="020B0604020202020204" pitchFamily="34" charset="0"/>
                <a:cs typeface="Times New Roman" panose="02020603050405020304" pitchFamily="18" charset="0"/>
              </a:rPr>
            </a:b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dirty="0">
                <a:solidFill>
                  <a:schemeClr val="bg1">
                    <a:lumMod val="6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project will be developed using the R tools.</a:t>
            </a:r>
            <a:br>
              <a:rPr lang="en-CA" sz="1800" dirty="0">
                <a:solidFill>
                  <a:schemeClr val="bg1">
                    <a:lumMod val="65000"/>
                  </a:schemeClr>
                </a:solidFill>
                <a:effectLst/>
                <a:latin typeface="Arial" panose="020B0604020202020204" pitchFamily="34" charset="0"/>
                <a:ea typeface="Times New Roman" panose="02020603050405020304" pitchFamily="18" charset="0"/>
                <a:cs typeface="Times New Roman" panose="02020603050405020304" pitchFamily="18" charset="0"/>
              </a:rPr>
            </a:br>
            <a:endParaRPr lang="en-CA" sz="1400" b="0" u="sng" dirty="0">
              <a:solidFill>
                <a:schemeClr val="bg1">
                  <a:lumMod val="65000"/>
                </a:schemeClr>
              </a:solidFill>
              <a:latin typeface="+mn-lt"/>
            </a:endParaRPr>
          </a:p>
        </p:txBody>
      </p:sp>
    </p:spTree>
    <p:extLst>
      <p:ext uri="{BB962C8B-B14F-4D97-AF65-F5344CB8AC3E}">
        <p14:creationId xmlns:p14="http://schemas.microsoft.com/office/powerpoint/2010/main" val="3492995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6</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b="1" dirty="0">
                <a:solidFill>
                  <a:srgbClr val="FFFF00"/>
                </a:solidFill>
              </a:rPr>
              <a:t>Dataset</a:t>
            </a:r>
            <a:br>
              <a:rPr lang="en-US" sz="900" dirty="0">
                <a:solidFill>
                  <a:schemeClr val="bg1"/>
                </a:solidFill>
              </a:rPr>
            </a:br>
            <a:r>
              <a:rPr lang="en-US" sz="900" dirty="0">
                <a:solidFill>
                  <a:schemeClr val="bg1"/>
                </a:solidFill>
              </a:rPr>
              <a:t>Building Recommendation Model</a:t>
            </a:r>
            <a:br>
              <a:rPr lang="en-US" sz="900" dirty="0">
                <a:solidFill>
                  <a:schemeClr val="bg1"/>
                </a:solidFill>
              </a:rPr>
            </a:br>
            <a:r>
              <a:rPr lang="en-US" sz="900" dirty="0">
                <a:solidFill>
                  <a:schemeClr val="bg1"/>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4709383"/>
          </a:xfrm>
        </p:spPr>
        <p:txBody>
          <a:bodyPr/>
          <a:lstStyle/>
          <a:p>
            <a:pPr marL="0" marR="0">
              <a:lnSpc>
                <a:spcPct val="107000"/>
              </a:lnSpc>
              <a:spcBef>
                <a:spcPts val="0"/>
              </a:spcBef>
              <a:spcAft>
                <a:spcPts val="0"/>
              </a:spcAft>
            </a:pPr>
            <a:r>
              <a:rPr lang="en-CA" u="sng" dirty="0">
                <a:solidFill>
                  <a:srgbClr val="7030A0"/>
                </a:solidFill>
              </a:rPr>
              <a:t>Dataset</a:t>
            </a:r>
            <a:br>
              <a:rPr lang="en-CA" u="sng" dirty="0">
                <a:solidFill>
                  <a:srgbClr val="7030A0"/>
                </a:solidFill>
              </a:rPr>
            </a:br>
            <a:br>
              <a:rPr lang="en-CA" sz="1200" u="sng" dirty="0">
                <a:solidFill>
                  <a:srgbClr val="7030A0"/>
                </a:solidFill>
              </a:rPr>
            </a:br>
            <a:r>
              <a:rPr lang="en-CA" sz="1400" b="0" dirty="0">
                <a:effectLst/>
                <a:latin typeface="+mn-lt"/>
                <a:ea typeface="Times New Roman" panose="02020603050405020304" pitchFamily="18" charset="0"/>
                <a:cs typeface="Times New Roman" panose="02020603050405020304" pitchFamily="18" charset="0"/>
              </a:rPr>
              <a:t>The dataset used was from </a:t>
            </a:r>
            <a:r>
              <a:rPr lang="en-CA" sz="1400" b="0" dirty="0" err="1">
                <a:effectLst/>
                <a:latin typeface="+mn-lt"/>
                <a:ea typeface="Times New Roman" panose="02020603050405020304" pitchFamily="18" charset="0"/>
                <a:cs typeface="Times New Roman" panose="02020603050405020304" pitchFamily="18" charset="0"/>
              </a:rPr>
              <a:t>MovieLens</a:t>
            </a:r>
            <a:r>
              <a:rPr lang="en-CA" sz="1400" b="0" dirty="0">
                <a:effectLst/>
                <a:latin typeface="+mn-lt"/>
                <a:ea typeface="Times New Roman" panose="02020603050405020304" pitchFamily="18" charset="0"/>
                <a:cs typeface="Times New Roman" panose="02020603050405020304" pitchFamily="18" charset="0"/>
              </a:rPr>
              <a:t>, and is publicly available at </a:t>
            </a:r>
            <a:r>
              <a:rPr lang="en-CA" sz="1400" b="0" u="sng" dirty="0" err="1">
                <a:latin typeface="+mn-lt"/>
                <a:cs typeface="Times New Roman" panose="02020603050405020304" pitchFamily="18" charset="0"/>
                <a:hlinkClick r:id="rId2">
                  <a:extLst>
                    <a:ext uri="{A12FA001-AC4F-418D-AE19-62706E023703}">
                      <ahyp:hlinkClr xmlns:ahyp="http://schemas.microsoft.com/office/drawing/2018/hyperlinkcolor" val="tx"/>
                    </a:ext>
                  </a:extLst>
                </a:hlinkClick>
              </a:rPr>
              <a:t>MovieLens</a:t>
            </a:r>
            <a:r>
              <a:rPr lang="en-CA" sz="1400" b="0" u="sng" dirty="0">
                <a:latin typeface="+mn-lt"/>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CA" sz="1400" b="0" u="sng" dirty="0">
                <a:effectLst/>
                <a:latin typeface="+mn-lt"/>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Latest Datasets</a:t>
            </a:r>
            <a:r>
              <a:rPr lang="en-CA" sz="1400" b="0" u="sng" dirty="0">
                <a:effectLst/>
                <a:latin typeface="+mn-lt"/>
                <a:ea typeface="Times New Roman" panose="02020603050405020304" pitchFamily="18" charset="0"/>
                <a:cs typeface="Times New Roman" panose="02020603050405020304" pitchFamily="18" charset="0"/>
              </a:rPr>
              <a:t>. </a:t>
            </a:r>
            <a:r>
              <a:rPr lang="en-CA" sz="1400" b="0" dirty="0">
                <a:effectLst/>
                <a:latin typeface="+mn-lt"/>
                <a:ea typeface="Times New Roman" panose="02020603050405020304" pitchFamily="18" charset="0"/>
                <a:cs typeface="Times New Roman" panose="02020603050405020304" pitchFamily="18" charset="0"/>
              </a:rPr>
              <a:t>In order to keep the recommender simple, I used the smallest dataset available (ml-latest-small.zip), which at the time of download contained 105339 ratings and 6138 tag applications across 10329 movies. These data were created by 668 users between April 03, 1996 and January09, 2016. This dataset was generated on January 11,</a:t>
            </a:r>
            <a:br>
              <a:rPr lang="en-CA" sz="1400" b="0" dirty="0">
                <a:effectLst/>
                <a:latin typeface="+mn-lt"/>
                <a:ea typeface="Times New Roman" panose="02020603050405020304" pitchFamily="18" charset="0"/>
                <a:cs typeface="Times New Roman" panose="02020603050405020304" pitchFamily="18" charset="0"/>
              </a:rPr>
            </a:br>
            <a:r>
              <a:rPr lang="en-CA" sz="1400" b="0" dirty="0">
                <a:effectLst/>
                <a:latin typeface="+mn-lt"/>
                <a:ea typeface="Times New Roman" panose="02020603050405020304" pitchFamily="18" charset="0"/>
                <a:cs typeface="Times New Roman" panose="02020603050405020304" pitchFamily="18" charset="0"/>
              </a:rPr>
              <a:t>2016. </a:t>
            </a:r>
            <a:br>
              <a:rPr lang="en-CA" sz="1400" b="0" dirty="0">
                <a:effectLst/>
                <a:latin typeface="+mn-lt"/>
                <a:ea typeface="Times New Roman" panose="02020603050405020304" pitchFamily="18" charset="0"/>
                <a:cs typeface="Times New Roman" panose="02020603050405020304" pitchFamily="18" charset="0"/>
              </a:rPr>
            </a:br>
            <a:r>
              <a:rPr lang="en-CA" sz="1400" b="0" dirty="0">
                <a:effectLst/>
                <a:latin typeface="+mn-lt"/>
                <a:ea typeface="Times New Roman" panose="02020603050405020304" pitchFamily="18" charset="0"/>
                <a:cs typeface="Times New Roman" panose="02020603050405020304" pitchFamily="18" charset="0"/>
              </a:rPr>
              <a:t>The data are contained in four files: links.csv, movies.csv, ratings.csv and tags.csv. I am going to use the files movies.csv and ratings.csv to build a recommendation system.</a:t>
            </a:r>
            <a:br>
              <a:rPr lang="en-CA" sz="1400" b="0" dirty="0">
                <a:effectLst/>
                <a:latin typeface="+mn-lt"/>
                <a:ea typeface="Times New Roman" panose="02020603050405020304" pitchFamily="18" charset="0"/>
                <a:cs typeface="Times New Roman" panose="02020603050405020304" pitchFamily="18" charset="0"/>
              </a:rPr>
            </a:br>
            <a:br>
              <a:rPr lang="en-CA" sz="1800" b="0" dirty="0">
                <a:solidFill>
                  <a:schemeClr val="bg1">
                    <a:lumMod val="65000"/>
                  </a:schemeClr>
                </a:solidFill>
                <a:effectLst/>
                <a:latin typeface="Arial" panose="020B0604020202020204" pitchFamily="34" charset="0"/>
                <a:ea typeface="Times New Roman" panose="02020603050405020304" pitchFamily="18" charset="0"/>
                <a:cs typeface="Times New Roman" panose="02020603050405020304" pitchFamily="18" charset="0"/>
              </a:rPr>
            </a:br>
            <a:r>
              <a:rPr lang="en-CA" sz="1200" dirty="0">
                <a:effectLst/>
                <a:latin typeface="+mn-lt"/>
                <a:ea typeface="Times New Roman" panose="02020603050405020304" pitchFamily="18" charset="0"/>
                <a:cs typeface="Times New Roman" panose="02020603050405020304" pitchFamily="18" charset="0"/>
              </a:rPr>
              <a:t>glimpse(movies)</a:t>
            </a:r>
            <a:br>
              <a:rPr lang="en-CA" sz="1200" dirty="0">
                <a:effectLst/>
                <a:latin typeface="+mn-lt"/>
                <a:ea typeface="Times New Roman" panose="02020603050405020304" pitchFamily="18" charset="0"/>
                <a:cs typeface="Times New Roman" panose="02020603050405020304" pitchFamily="18" charset="0"/>
              </a:rPr>
            </a:br>
            <a:r>
              <a:rPr lang="en-CA" sz="1200" b="0" dirty="0">
                <a:effectLst/>
                <a:latin typeface="+mn-lt"/>
                <a:ea typeface="Times New Roman" panose="02020603050405020304" pitchFamily="18" charset="0"/>
                <a:cs typeface="Times New Roman" panose="02020603050405020304" pitchFamily="18" charset="0"/>
              </a:rPr>
              <a:t>## Rows: 9,742</a:t>
            </a:r>
            <a:br>
              <a:rPr lang="en-CA" sz="1200" b="0" dirty="0">
                <a:effectLst/>
                <a:latin typeface="+mn-lt"/>
                <a:ea typeface="Times New Roman" panose="02020603050405020304" pitchFamily="18" charset="0"/>
                <a:cs typeface="Times New Roman" panose="02020603050405020304" pitchFamily="18" charset="0"/>
              </a:rPr>
            </a:br>
            <a:r>
              <a:rPr lang="en-CA" sz="1200" b="0" dirty="0">
                <a:effectLst/>
                <a:latin typeface="+mn-lt"/>
                <a:ea typeface="Times New Roman" panose="02020603050405020304" pitchFamily="18" charset="0"/>
                <a:cs typeface="Times New Roman" panose="02020603050405020304" pitchFamily="18" charset="0"/>
              </a:rPr>
              <a:t>## Columns: 3</a:t>
            </a:r>
            <a:br>
              <a:rPr lang="en-CA" sz="1200" b="0" dirty="0">
                <a:effectLst/>
                <a:latin typeface="+mn-lt"/>
                <a:ea typeface="Times New Roman" panose="02020603050405020304" pitchFamily="18" charset="0"/>
                <a:cs typeface="Times New Roman" panose="02020603050405020304" pitchFamily="18" charset="0"/>
              </a:rPr>
            </a:br>
            <a:r>
              <a:rPr lang="en-CA" sz="1200" b="0" dirty="0">
                <a:effectLst/>
                <a:latin typeface="+mn-lt"/>
                <a:ea typeface="Times New Roman" panose="02020603050405020304" pitchFamily="18" charset="0"/>
                <a:cs typeface="Times New Roman" panose="02020603050405020304" pitchFamily="18" charset="0"/>
              </a:rPr>
              <a:t>## $ </a:t>
            </a:r>
            <a:r>
              <a:rPr lang="en-CA" sz="1200" b="0" dirty="0" err="1">
                <a:effectLst/>
                <a:latin typeface="+mn-lt"/>
                <a:ea typeface="Times New Roman" panose="02020603050405020304" pitchFamily="18" charset="0"/>
                <a:cs typeface="Times New Roman" panose="02020603050405020304" pitchFamily="18" charset="0"/>
              </a:rPr>
              <a:t>movieId</a:t>
            </a:r>
            <a:r>
              <a:rPr lang="en-CA" sz="1200" b="0" dirty="0">
                <a:effectLst/>
                <a:latin typeface="+mn-lt"/>
                <a:ea typeface="Times New Roman" panose="02020603050405020304" pitchFamily="18" charset="0"/>
                <a:cs typeface="Times New Roman" panose="02020603050405020304" pitchFamily="18" charset="0"/>
              </a:rPr>
              <a:t> &lt;int&gt; 1, 2, 3, 4, 5, 6, 7, 8, 9, 10, 11, 12, 13, 14, 15, 16,...</a:t>
            </a:r>
            <a:br>
              <a:rPr lang="en-CA" sz="1200" b="0" dirty="0">
                <a:effectLst/>
                <a:latin typeface="+mn-lt"/>
                <a:ea typeface="Times New Roman" panose="02020603050405020304" pitchFamily="18" charset="0"/>
                <a:cs typeface="Times New Roman" panose="02020603050405020304" pitchFamily="18" charset="0"/>
              </a:rPr>
            </a:br>
            <a:r>
              <a:rPr lang="en-CA" sz="1200" b="0" dirty="0">
                <a:effectLst/>
                <a:latin typeface="+mn-lt"/>
                <a:ea typeface="Times New Roman" panose="02020603050405020304" pitchFamily="18" charset="0"/>
                <a:cs typeface="Times New Roman" panose="02020603050405020304" pitchFamily="18" charset="0"/>
              </a:rPr>
              <a:t>## $ title &lt;</a:t>
            </a:r>
            <a:r>
              <a:rPr lang="en-CA" sz="1200" b="0" dirty="0" err="1">
                <a:effectLst/>
                <a:latin typeface="+mn-lt"/>
                <a:ea typeface="Times New Roman" panose="02020603050405020304" pitchFamily="18" charset="0"/>
                <a:cs typeface="Times New Roman" panose="02020603050405020304" pitchFamily="18" charset="0"/>
              </a:rPr>
              <a:t>fct</a:t>
            </a:r>
            <a:r>
              <a:rPr lang="en-CA" sz="1200" b="0" dirty="0">
                <a:effectLst/>
                <a:latin typeface="+mn-lt"/>
                <a:ea typeface="Times New Roman" panose="02020603050405020304" pitchFamily="18" charset="0"/>
                <a:cs typeface="Times New Roman" panose="02020603050405020304" pitchFamily="18" charset="0"/>
              </a:rPr>
              <a:t>&gt; "Toy Story (1995)", "Jumanji (1995)", "Grumpier Old Me...</a:t>
            </a:r>
            <a:br>
              <a:rPr lang="en-CA" sz="1200" b="0" dirty="0">
                <a:effectLst/>
                <a:latin typeface="+mn-lt"/>
                <a:ea typeface="Times New Roman" panose="02020603050405020304" pitchFamily="18" charset="0"/>
                <a:cs typeface="Times New Roman" panose="02020603050405020304" pitchFamily="18" charset="0"/>
              </a:rPr>
            </a:br>
            <a:r>
              <a:rPr lang="en-CA" sz="1200" b="0" dirty="0">
                <a:effectLst/>
                <a:latin typeface="+mn-lt"/>
                <a:ea typeface="Times New Roman" panose="02020603050405020304" pitchFamily="18" charset="0"/>
                <a:cs typeface="Times New Roman" panose="02020603050405020304" pitchFamily="18" charset="0"/>
              </a:rPr>
              <a:t>## $ genres &lt;</a:t>
            </a:r>
            <a:r>
              <a:rPr lang="en-CA" sz="1200" b="0" dirty="0" err="1">
                <a:effectLst/>
                <a:latin typeface="+mn-lt"/>
                <a:ea typeface="Times New Roman" panose="02020603050405020304" pitchFamily="18" charset="0"/>
                <a:cs typeface="Times New Roman" panose="02020603050405020304" pitchFamily="18" charset="0"/>
              </a:rPr>
              <a:t>fct</a:t>
            </a:r>
            <a:r>
              <a:rPr lang="en-CA" sz="1200" b="0" dirty="0">
                <a:effectLst/>
                <a:latin typeface="+mn-lt"/>
                <a:ea typeface="Times New Roman" panose="02020603050405020304" pitchFamily="18" charset="0"/>
                <a:cs typeface="Times New Roman" panose="02020603050405020304" pitchFamily="18" charset="0"/>
              </a:rPr>
              <a:t>&gt; </a:t>
            </a:r>
            <a:r>
              <a:rPr lang="en-CA" sz="1200" b="0" dirty="0" err="1">
                <a:effectLst/>
                <a:latin typeface="+mn-lt"/>
                <a:ea typeface="Times New Roman" panose="02020603050405020304" pitchFamily="18" charset="0"/>
                <a:cs typeface="Times New Roman" panose="02020603050405020304" pitchFamily="18" charset="0"/>
              </a:rPr>
              <a:t>Adventure|Animation|Children|Comedy|Fantasy</a:t>
            </a:r>
            <a:r>
              <a:rPr lang="en-CA" sz="1200" b="0" dirty="0">
                <a:effectLst/>
                <a:latin typeface="+mn-lt"/>
                <a:ea typeface="Times New Roman" panose="02020603050405020304" pitchFamily="18" charset="0"/>
                <a:cs typeface="Times New Roman" panose="02020603050405020304" pitchFamily="18" charset="0"/>
              </a:rPr>
              <a:t>, Adventure...</a:t>
            </a: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CA" sz="1400" b="0" u="sng" dirty="0">
              <a:solidFill>
                <a:schemeClr val="bg1">
                  <a:lumMod val="65000"/>
                </a:schemeClr>
              </a:solidFill>
              <a:latin typeface="+mn-lt"/>
            </a:endParaRPr>
          </a:p>
        </p:txBody>
      </p:sp>
      <p:sp>
        <p:nvSpPr>
          <p:cNvPr id="3" name="TextBox 2">
            <a:extLst>
              <a:ext uri="{FF2B5EF4-FFF2-40B4-BE49-F238E27FC236}">
                <a16:creationId xmlns:a16="http://schemas.microsoft.com/office/drawing/2014/main" id="{978E64AB-A040-4CCF-B1D6-30037A2F90A7}"/>
              </a:ext>
            </a:extLst>
          </p:cNvPr>
          <p:cNvSpPr txBox="1"/>
          <p:nvPr/>
        </p:nvSpPr>
        <p:spPr>
          <a:xfrm>
            <a:off x="3189861" y="4842933"/>
            <a:ext cx="4648200" cy="2078518"/>
          </a:xfrm>
          <a:prstGeom prst="rect">
            <a:avLst/>
          </a:prstGeom>
          <a:noFill/>
        </p:spPr>
        <p:txBody>
          <a:bodyPr wrap="square" rtlCol="0">
            <a:spAutoFit/>
          </a:bodyPr>
          <a:lstStyle/>
          <a:p>
            <a:pPr marL="0" marR="0">
              <a:lnSpc>
                <a:spcPct val="107000"/>
              </a:lnSpc>
              <a:spcBef>
                <a:spcPts val="0"/>
              </a:spcBef>
              <a:spcAft>
                <a:spcPts val="0"/>
              </a:spcAft>
            </a:pPr>
            <a:r>
              <a:rPr lang="en-CA" sz="1200" b="1" dirty="0">
                <a:effectLst/>
                <a:ea typeface="Times New Roman" panose="02020603050405020304" pitchFamily="18" charset="0"/>
                <a:cs typeface="Times New Roman" panose="02020603050405020304" pitchFamily="18" charset="0"/>
              </a:rPr>
              <a:t>glimpse(ratings)</a:t>
            </a:r>
            <a:endParaRPr lang="en-CA" sz="12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CA" sz="1200" dirty="0">
                <a:effectLst/>
                <a:ea typeface="Times New Roman" panose="02020603050405020304" pitchFamily="18" charset="0"/>
                <a:cs typeface="Times New Roman" panose="02020603050405020304" pitchFamily="18" charset="0"/>
              </a:rPr>
              <a:t>## Rows: 100,836</a:t>
            </a:r>
          </a:p>
          <a:p>
            <a:pPr marL="0" marR="0">
              <a:lnSpc>
                <a:spcPct val="107000"/>
              </a:lnSpc>
              <a:spcBef>
                <a:spcPts val="0"/>
              </a:spcBef>
              <a:spcAft>
                <a:spcPts val="0"/>
              </a:spcAft>
            </a:pPr>
            <a:r>
              <a:rPr lang="en-CA" sz="1200" dirty="0">
                <a:effectLst/>
                <a:ea typeface="Times New Roman" panose="02020603050405020304" pitchFamily="18" charset="0"/>
                <a:cs typeface="Times New Roman" panose="02020603050405020304" pitchFamily="18" charset="0"/>
              </a:rPr>
              <a:t>## Columns: 4</a:t>
            </a:r>
          </a:p>
          <a:p>
            <a:pPr marL="0" marR="0">
              <a:lnSpc>
                <a:spcPct val="107000"/>
              </a:lnSpc>
              <a:spcBef>
                <a:spcPts val="0"/>
              </a:spcBef>
              <a:spcAft>
                <a:spcPts val="0"/>
              </a:spcAft>
            </a:pPr>
            <a:r>
              <a:rPr lang="en-CA" sz="1200" dirty="0">
                <a:effectLst/>
                <a:ea typeface="Times New Roman" panose="02020603050405020304" pitchFamily="18" charset="0"/>
                <a:cs typeface="Times New Roman" panose="02020603050405020304" pitchFamily="18" charset="0"/>
              </a:rPr>
              <a:t>## $ </a:t>
            </a:r>
            <a:r>
              <a:rPr lang="en-CA" sz="1200" dirty="0" err="1">
                <a:effectLst/>
                <a:ea typeface="Times New Roman" panose="02020603050405020304" pitchFamily="18" charset="0"/>
                <a:cs typeface="Times New Roman" panose="02020603050405020304" pitchFamily="18" charset="0"/>
              </a:rPr>
              <a:t>userId</a:t>
            </a:r>
            <a:r>
              <a:rPr lang="en-CA" sz="1200" dirty="0">
                <a:effectLst/>
                <a:ea typeface="Times New Roman" panose="02020603050405020304" pitchFamily="18" charset="0"/>
                <a:cs typeface="Times New Roman" panose="02020603050405020304" pitchFamily="18" charset="0"/>
              </a:rPr>
              <a:t> &lt;int&gt; 1, 1, 1, 1, 1, 1, 1, 1, 1, 1, 1, 1, 1, 1, 1, 1, 1, 1...</a:t>
            </a:r>
          </a:p>
          <a:p>
            <a:pPr marL="0" marR="0">
              <a:lnSpc>
                <a:spcPct val="107000"/>
              </a:lnSpc>
              <a:spcBef>
                <a:spcPts val="0"/>
              </a:spcBef>
              <a:spcAft>
                <a:spcPts val="0"/>
              </a:spcAft>
            </a:pPr>
            <a:r>
              <a:rPr lang="en-CA" sz="1200" dirty="0">
                <a:effectLst/>
                <a:ea typeface="Times New Roman" panose="02020603050405020304" pitchFamily="18" charset="0"/>
                <a:cs typeface="Times New Roman" panose="02020603050405020304" pitchFamily="18" charset="0"/>
              </a:rPr>
              <a:t>## $ </a:t>
            </a:r>
            <a:r>
              <a:rPr lang="en-CA" sz="1200" dirty="0" err="1">
                <a:effectLst/>
                <a:ea typeface="Times New Roman" panose="02020603050405020304" pitchFamily="18" charset="0"/>
                <a:cs typeface="Times New Roman" panose="02020603050405020304" pitchFamily="18" charset="0"/>
              </a:rPr>
              <a:t>movieId</a:t>
            </a:r>
            <a:r>
              <a:rPr lang="en-CA" sz="1200" dirty="0">
                <a:effectLst/>
                <a:ea typeface="Times New Roman" panose="02020603050405020304" pitchFamily="18" charset="0"/>
                <a:cs typeface="Times New Roman" panose="02020603050405020304" pitchFamily="18" charset="0"/>
              </a:rPr>
              <a:t> &lt;int&gt; 1, 3, 6, 47, 50, 70, 101, 110, 151, 157, 163, 216, 2...</a:t>
            </a:r>
          </a:p>
          <a:p>
            <a:pPr marL="0" marR="0">
              <a:lnSpc>
                <a:spcPct val="107000"/>
              </a:lnSpc>
              <a:spcBef>
                <a:spcPts val="0"/>
              </a:spcBef>
              <a:spcAft>
                <a:spcPts val="0"/>
              </a:spcAft>
            </a:pPr>
            <a:r>
              <a:rPr lang="en-CA" sz="1200" dirty="0">
                <a:effectLst/>
                <a:ea typeface="Times New Roman" panose="02020603050405020304" pitchFamily="18" charset="0"/>
                <a:cs typeface="Times New Roman" panose="02020603050405020304" pitchFamily="18" charset="0"/>
              </a:rPr>
              <a:t>## $ rating &lt;</a:t>
            </a:r>
            <a:r>
              <a:rPr lang="en-CA" sz="1200" dirty="0" err="1">
                <a:effectLst/>
                <a:ea typeface="Times New Roman" panose="02020603050405020304" pitchFamily="18" charset="0"/>
                <a:cs typeface="Times New Roman" panose="02020603050405020304" pitchFamily="18" charset="0"/>
              </a:rPr>
              <a:t>dbl</a:t>
            </a:r>
            <a:r>
              <a:rPr lang="en-CA" sz="1200" dirty="0">
                <a:effectLst/>
                <a:ea typeface="Times New Roman" panose="02020603050405020304" pitchFamily="18" charset="0"/>
                <a:cs typeface="Times New Roman" panose="02020603050405020304" pitchFamily="18" charset="0"/>
              </a:rPr>
              <a:t>&gt; 4, 4, 4, 5, 5, 3, 5, 4, 5, 5, 5, 5, 3, 5, 4, 5, 3, 3...</a:t>
            </a:r>
          </a:p>
          <a:p>
            <a:pPr marL="0" marR="0">
              <a:lnSpc>
                <a:spcPct val="107000"/>
              </a:lnSpc>
              <a:spcBef>
                <a:spcPts val="0"/>
              </a:spcBef>
              <a:spcAft>
                <a:spcPts val="1000"/>
              </a:spcAft>
            </a:pPr>
            <a:r>
              <a:rPr lang="en-CA" sz="1200" dirty="0">
                <a:effectLst/>
                <a:ea typeface="Times New Roman" panose="02020603050405020304" pitchFamily="18" charset="0"/>
                <a:cs typeface="Times New Roman" panose="02020603050405020304" pitchFamily="18" charset="0"/>
              </a:rPr>
              <a:t>## $ timestamp &lt;int&gt; 964982703, 964981247, 964982224, 964983815, 96498293...</a:t>
            </a:r>
          </a:p>
          <a:p>
            <a:endParaRPr lang="en-CA" dirty="0"/>
          </a:p>
        </p:txBody>
      </p:sp>
    </p:spTree>
    <p:extLst>
      <p:ext uri="{BB962C8B-B14F-4D97-AF65-F5344CB8AC3E}">
        <p14:creationId xmlns:p14="http://schemas.microsoft.com/office/powerpoint/2010/main" val="4623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7</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b="1" dirty="0">
                <a:solidFill>
                  <a:srgbClr val="FFFF00"/>
                </a:solidFill>
              </a:rPr>
              <a:t>Building Recommendation Model</a:t>
            </a:r>
            <a:br>
              <a:rPr lang="en-US" sz="900" b="1" dirty="0">
                <a:solidFill>
                  <a:srgbClr val="FFFF00"/>
                </a:solidFill>
              </a:rPr>
            </a:br>
            <a:r>
              <a:rPr lang="en-US" sz="900" dirty="0">
                <a:solidFill>
                  <a:schemeClr val="bg1"/>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923331"/>
          </a:xfrm>
        </p:spPr>
        <p:txBody>
          <a:bodyPr/>
          <a:lstStyle/>
          <a:p>
            <a:pPr marL="0" marR="0">
              <a:lnSpc>
                <a:spcPct val="107000"/>
              </a:lnSpc>
              <a:spcBef>
                <a:spcPts val="0"/>
              </a:spcBef>
              <a:spcAft>
                <a:spcPts val="0"/>
              </a:spcAft>
            </a:pPr>
            <a:r>
              <a:rPr lang="en-US" sz="4400" u="sng" dirty="0">
                <a:solidFill>
                  <a:srgbClr val="7030A0"/>
                </a:solidFill>
              </a:rPr>
              <a:t>Building Recommendation Model</a:t>
            </a:r>
            <a:br>
              <a:rPr lang="en-CA" u="sng" dirty="0">
                <a:solidFill>
                  <a:srgbClr val="7030A0"/>
                </a:solidFill>
              </a:rPr>
            </a:br>
            <a:br>
              <a:rPr lang="en-CA" sz="1200" u="sng" dirty="0">
                <a:solidFill>
                  <a:srgbClr val="7030A0"/>
                </a:solidFill>
              </a:rPr>
            </a:br>
            <a:endParaRPr lang="en-CA" sz="1400" b="0" u="sng" dirty="0">
              <a:solidFill>
                <a:schemeClr val="bg1">
                  <a:lumMod val="65000"/>
                </a:schemeClr>
              </a:solidFill>
              <a:latin typeface="+mn-lt"/>
            </a:endParaRPr>
          </a:p>
        </p:txBody>
      </p:sp>
      <p:sp>
        <p:nvSpPr>
          <p:cNvPr id="6" name="TextBox 5">
            <a:extLst>
              <a:ext uri="{FF2B5EF4-FFF2-40B4-BE49-F238E27FC236}">
                <a16:creationId xmlns:a16="http://schemas.microsoft.com/office/drawing/2014/main" id="{28D020D0-10CE-47D9-A950-B786C553086E}"/>
              </a:ext>
            </a:extLst>
          </p:cNvPr>
          <p:cNvSpPr txBox="1"/>
          <p:nvPr/>
        </p:nvSpPr>
        <p:spPr>
          <a:xfrm>
            <a:off x="342988" y="1268549"/>
            <a:ext cx="5473612" cy="4950073"/>
          </a:xfrm>
          <a:prstGeom prst="rect">
            <a:avLst/>
          </a:prstGeom>
          <a:noFill/>
        </p:spPr>
        <p:txBody>
          <a:bodyPr wrap="square" rtlCol="0">
            <a:spAutoFit/>
          </a:bodyPr>
          <a:lstStyle/>
          <a:p>
            <a:pPr marL="0" marR="0">
              <a:spcBef>
                <a:spcPts val="1500"/>
              </a:spcBef>
              <a:spcAft>
                <a:spcPts val="600"/>
              </a:spcAft>
            </a:pPr>
            <a:r>
              <a:rPr lang="en-CA" sz="1100" b="1" dirty="0">
                <a:solidFill>
                  <a:srgbClr val="000000"/>
                </a:solidFill>
                <a:effectLst/>
                <a:ea typeface="Times New Roman" panose="02020603050405020304" pitchFamily="18" charset="0"/>
                <a:cs typeface="Times New Roman" panose="02020603050405020304" pitchFamily="18" charset="0"/>
              </a:rPr>
              <a:t>UBCF Model:</a:t>
            </a:r>
          </a:p>
          <a:p>
            <a:pPr marL="0" marR="0">
              <a:spcBef>
                <a:spcPts val="900"/>
              </a:spcBef>
              <a:spcAft>
                <a:spcPts val="900"/>
              </a:spcAft>
            </a:pPr>
            <a:r>
              <a:rPr lang="en-CA" sz="1100" dirty="0">
                <a:effectLst/>
                <a:ea typeface="Times New Roman" panose="02020603050405020304" pitchFamily="18" charset="0"/>
                <a:cs typeface="Times New Roman" panose="02020603050405020304" pitchFamily="18" charset="0"/>
              </a:rPr>
              <a:t>Now, I will use the user-based approach. According to this approach, given a new user, its similar users are first identified. Then, the top-rated items rated by similar users are recommended.</a:t>
            </a:r>
            <a:endParaRPr lang="en-CA" sz="1100" dirty="0">
              <a:effectLst/>
              <a:ea typeface="Arial" panose="020B0604020202020204" pitchFamily="34" charset="0"/>
              <a:cs typeface="Times New Roman" panose="02020603050405020304" pitchFamily="18" charset="0"/>
            </a:endParaRPr>
          </a:p>
          <a:p>
            <a:pPr marL="0" marR="0">
              <a:spcBef>
                <a:spcPts val="900"/>
              </a:spcBef>
              <a:spcAft>
                <a:spcPts val="900"/>
              </a:spcAft>
            </a:pPr>
            <a:r>
              <a:rPr lang="en-CA" sz="1100" dirty="0">
                <a:effectLst/>
                <a:ea typeface="Times New Roman" panose="02020603050405020304" pitchFamily="18" charset="0"/>
                <a:cs typeface="Times New Roman" panose="02020603050405020304" pitchFamily="18" charset="0"/>
              </a:rPr>
              <a:t>For each new user, these are the steps:</a:t>
            </a:r>
            <a:endParaRPr lang="en-CA" sz="1100" dirty="0">
              <a:effectLst/>
              <a:ea typeface="Arial" panose="020B0604020202020204" pitchFamily="34" charset="0"/>
              <a:cs typeface="Times New Roman" panose="02020603050405020304" pitchFamily="18" charset="0"/>
            </a:endParaRPr>
          </a:p>
          <a:p>
            <a:pPr marL="342900" marR="0" lvl="0" indent="-342900">
              <a:spcBef>
                <a:spcPts val="900"/>
              </a:spcBef>
              <a:spcAft>
                <a:spcPts val="900"/>
              </a:spcAft>
              <a:buFont typeface="+mj-lt"/>
              <a:buAutoNum type="arabicPeriod"/>
              <a:tabLst>
                <a:tab pos="0" algn="l"/>
              </a:tabLst>
            </a:pPr>
            <a:r>
              <a:rPr lang="en-CA" sz="1100" dirty="0">
                <a:effectLst/>
                <a:ea typeface="Times New Roman" panose="02020603050405020304" pitchFamily="18" charset="0"/>
                <a:cs typeface="Times New Roman" panose="02020603050405020304" pitchFamily="18" charset="0"/>
              </a:rPr>
              <a:t>Measure how similar each user is to the new one, popular similarity measures are correlation and cosine.</a:t>
            </a:r>
            <a:endParaRPr lang="en-CA" sz="1100" dirty="0">
              <a:effectLst/>
              <a:ea typeface="Arial" panose="020B0604020202020204" pitchFamily="34" charset="0"/>
              <a:cs typeface="Times New Roman" panose="02020603050405020304" pitchFamily="18" charset="0"/>
            </a:endParaRPr>
          </a:p>
          <a:p>
            <a:pPr marL="342900" marR="0" lvl="0" indent="-342900">
              <a:spcBef>
                <a:spcPts val="900"/>
              </a:spcBef>
              <a:spcAft>
                <a:spcPts val="900"/>
              </a:spcAft>
              <a:buFont typeface="+mj-lt"/>
              <a:buAutoNum type="arabicPeriod"/>
              <a:tabLst>
                <a:tab pos="0" algn="l"/>
              </a:tabLst>
            </a:pPr>
            <a:r>
              <a:rPr lang="en-CA" sz="1100" dirty="0">
                <a:effectLst/>
                <a:ea typeface="Times New Roman" panose="02020603050405020304" pitchFamily="18" charset="0"/>
                <a:cs typeface="Times New Roman" panose="02020603050405020304" pitchFamily="18" charset="0"/>
              </a:rPr>
              <a:t>Identify the most similar users. The options are:</a:t>
            </a:r>
            <a:endParaRPr lang="en-CA" sz="1100" dirty="0">
              <a:effectLst/>
              <a:ea typeface="Arial" panose="020B0604020202020204" pitchFamily="34" charset="0"/>
              <a:cs typeface="Times New Roman" panose="02020603050405020304" pitchFamily="18" charset="0"/>
            </a:endParaRPr>
          </a:p>
          <a:p>
            <a:pPr marL="342900" marR="0" lvl="0" indent="-342900">
              <a:spcBef>
                <a:spcPts val="900"/>
              </a:spcBef>
              <a:spcAft>
                <a:spcPts val="900"/>
              </a:spcAft>
              <a:buFont typeface="Symbol" panose="05050102010706020507" pitchFamily="18" charset="2"/>
              <a:buChar char=""/>
            </a:pPr>
            <a:r>
              <a:rPr lang="en-CA" sz="1100" dirty="0">
                <a:effectLst/>
                <a:ea typeface="Times New Roman" panose="02020603050405020304" pitchFamily="18" charset="0"/>
                <a:cs typeface="Times New Roman" panose="02020603050405020304" pitchFamily="18" charset="0"/>
              </a:rPr>
              <a:t>Take account of the top k users (k-</a:t>
            </a:r>
            <a:r>
              <a:rPr lang="en-CA" sz="1100" dirty="0" err="1">
                <a:effectLst/>
                <a:ea typeface="Times New Roman" panose="02020603050405020304" pitchFamily="18" charset="0"/>
                <a:cs typeface="Times New Roman" panose="02020603050405020304" pitchFamily="18" charset="0"/>
              </a:rPr>
              <a:t>nearest_neighbors</a:t>
            </a:r>
            <a:r>
              <a:rPr lang="en-CA" sz="1100" dirty="0">
                <a:effectLst/>
                <a:ea typeface="Times New Roman" panose="02020603050405020304" pitchFamily="18" charset="0"/>
                <a:cs typeface="Times New Roman" panose="02020603050405020304" pitchFamily="18" charset="0"/>
              </a:rPr>
              <a:t>)</a:t>
            </a:r>
            <a:endParaRPr lang="en-CA" sz="1100" dirty="0">
              <a:effectLst/>
              <a:ea typeface="Arial" panose="020B0604020202020204" pitchFamily="34" charset="0"/>
              <a:cs typeface="Times New Roman" panose="02020603050405020304" pitchFamily="18" charset="0"/>
            </a:endParaRPr>
          </a:p>
          <a:p>
            <a:pPr marL="342900" marR="0" lvl="0" indent="-342900">
              <a:spcBef>
                <a:spcPts val="900"/>
              </a:spcBef>
              <a:spcAft>
                <a:spcPts val="900"/>
              </a:spcAft>
              <a:buFont typeface="Symbol" panose="05050102010706020507" pitchFamily="18" charset="2"/>
              <a:buChar char=""/>
            </a:pPr>
            <a:r>
              <a:rPr lang="en-CA" sz="1100" dirty="0">
                <a:effectLst/>
                <a:ea typeface="Times New Roman" panose="02020603050405020304" pitchFamily="18" charset="0"/>
                <a:cs typeface="Times New Roman" panose="02020603050405020304" pitchFamily="18" charset="0"/>
              </a:rPr>
              <a:t>Take account of the users whose similarity is above a defined threshold</a:t>
            </a:r>
            <a:endParaRPr lang="en-CA" sz="1100" dirty="0">
              <a:effectLst/>
              <a:ea typeface="Arial" panose="020B0604020202020204" pitchFamily="34" charset="0"/>
              <a:cs typeface="Times New Roman" panose="02020603050405020304" pitchFamily="18" charset="0"/>
            </a:endParaRPr>
          </a:p>
          <a:p>
            <a:pPr marR="0" lvl="0">
              <a:spcBef>
                <a:spcPts val="0"/>
              </a:spcBef>
              <a:spcAft>
                <a:spcPts val="1000"/>
              </a:spcAft>
              <a:tabLst>
                <a:tab pos="0" algn="l"/>
              </a:tabLst>
            </a:pPr>
            <a:r>
              <a:rPr lang="en-CA" sz="1100" dirty="0">
                <a:effectLst/>
                <a:ea typeface="Times New Roman" panose="02020603050405020304" pitchFamily="18" charset="0"/>
                <a:cs typeface="Times New Roman" panose="02020603050405020304" pitchFamily="18" charset="0"/>
              </a:rPr>
              <a:t>3.       Rate the movies rated by the most similar users. The rating is the average rating among 	          similar users and the approaches are:</a:t>
            </a:r>
          </a:p>
          <a:p>
            <a:pPr marL="342900" marR="0" lvl="0" indent="-342900">
              <a:spcBef>
                <a:spcPts val="180"/>
              </a:spcBef>
              <a:spcAft>
                <a:spcPts val="180"/>
              </a:spcAft>
              <a:buFont typeface="Symbol" panose="05050102010706020507" pitchFamily="18" charset="2"/>
              <a:buChar char=""/>
            </a:pPr>
            <a:r>
              <a:rPr lang="en-CA" sz="1100" dirty="0">
                <a:effectLst/>
                <a:ea typeface="Times New Roman" panose="02020603050405020304" pitchFamily="18" charset="0"/>
                <a:cs typeface="Times New Roman" panose="02020603050405020304" pitchFamily="18" charset="0"/>
              </a:rPr>
              <a:t>Average rating</a:t>
            </a:r>
            <a:endParaRPr lang="en-CA" sz="1100" dirty="0">
              <a:effectLst/>
              <a:ea typeface="Arial" panose="020B0604020202020204" pitchFamily="34" charset="0"/>
              <a:cs typeface="Times New Roman" panose="02020603050405020304" pitchFamily="18" charset="0"/>
            </a:endParaRPr>
          </a:p>
          <a:p>
            <a:pPr marL="342900" marR="0" lvl="0" indent="-342900">
              <a:spcBef>
                <a:spcPts val="180"/>
              </a:spcBef>
              <a:spcAft>
                <a:spcPts val="180"/>
              </a:spcAft>
              <a:buFont typeface="Symbol" panose="05050102010706020507" pitchFamily="18" charset="2"/>
              <a:buChar char=""/>
            </a:pPr>
            <a:r>
              <a:rPr lang="en-CA" sz="1100" dirty="0">
                <a:effectLst/>
                <a:ea typeface="Times New Roman" panose="02020603050405020304" pitchFamily="18" charset="0"/>
                <a:cs typeface="Times New Roman" panose="02020603050405020304" pitchFamily="18" charset="0"/>
              </a:rPr>
              <a:t>Weighted average rating, using the similarities as weights</a:t>
            </a:r>
            <a:endParaRPr lang="en-CA" sz="1100" dirty="0">
              <a:effectLst/>
              <a:ea typeface="Arial" panose="020B0604020202020204" pitchFamily="34" charset="0"/>
              <a:cs typeface="Times New Roman" panose="02020603050405020304" pitchFamily="18" charset="0"/>
            </a:endParaRPr>
          </a:p>
          <a:p>
            <a:pPr marL="457200" marR="0">
              <a:spcBef>
                <a:spcPts val="180"/>
              </a:spcBef>
              <a:spcAft>
                <a:spcPts val="180"/>
              </a:spcAft>
            </a:pPr>
            <a:r>
              <a:rPr lang="en-CA" sz="1100" dirty="0">
                <a:effectLst/>
                <a:ea typeface="Times New Roman" panose="02020603050405020304" pitchFamily="18" charset="0"/>
                <a:cs typeface="Times New Roman" panose="02020603050405020304" pitchFamily="18" charset="0"/>
              </a:rPr>
              <a:t> </a:t>
            </a:r>
            <a:endParaRPr lang="en-CA" sz="1100" dirty="0">
              <a:effectLst/>
              <a:ea typeface="Arial" panose="020B0604020202020204" pitchFamily="34" charset="0"/>
              <a:cs typeface="Times New Roman" panose="02020603050405020304" pitchFamily="18" charset="0"/>
            </a:endParaRPr>
          </a:p>
          <a:p>
            <a:pPr marR="0" lvl="0">
              <a:spcBef>
                <a:spcPts val="0"/>
              </a:spcBef>
              <a:spcAft>
                <a:spcPts val="1000"/>
              </a:spcAft>
              <a:tabLst>
                <a:tab pos="0" algn="l"/>
              </a:tabLst>
            </a:pPr>
            <a:r>
              <a:rPr lang="en-CA" sz="1100" dirty="0">
                <a:effectLst/>
                <a:ea typeface="Times New Roman" panose="02020603050405020304" pitchFamily="18" charset="0"/>
                <a:cs typeface="Times New Roman" panose="02020603050405020304" pitchFamily="18" charset="0"/>
              </a:rPr>
              <a:t>4.       Pick the top-rated movies.</a:t>
            </a:r>
          </a:p>
          <a:p>
            <a:endParaRPr lang="en-CA" dirty="0"/>
          </a:p>
        </p:txBody>
      </p:sp>
      <p:sp>
        <p:nvSpPr>
          <p:cNvPr id="8" name="TextBox 7">
            <a:extLst>
              <a:ext uri="{FF2B5EF4-FFF2-40B4-BE49-F238E27FC236}">
                <a16:creationId xmlns:a16="http://schemas.microsoft.com/office/drawing/2014/main" id="{83FB5614-11F5-4C4D-86E6-57E64E32D7E9}"/>
              </a:ext>
            </a:extLst>
          </p:cNvPr>
          <p:cNvSpPr txBox="1"/>
          <p:nvPr/>
        </p:nvSpPr>
        <p:spPr>
          <a:xfrm>
            <a:off x="5816600" y="1268549"/>
            <a:ext cx="4501474" cy="3140860"/>
          </a:xfrm>
          <a:prstGeom prst="rect">
            <a:avLst/>
          </a:prstGeom>
          <a:noFill/>
        </p:spPr>
        <p:txBody>
          <a:bodyPr wrap="square" rtlCol="0">
            <a:spAutoFit/>
          </a:bodyPr>
          <a:lstStyle/>
          <a:p>
            <a:pPr>
              <a:spcBef>
                <a:spcPts val="1500"/>
              </a:spcBef>
              <a:spcAft>
                <a:spcPts val="600"/>
              </a:spcAft>
            </a:pPr>
            <a:r>
              <a:rPr lang="en-CA" sz="1100" b="1" dirty="0">
                <a:solidFill>
                  <a:srgbClr val="000000"/>
                </a:solidFill>
                <a:cs typeface="Times New Roman" panose="02020603050405020304" pitchFamily="18" charset="0"/>
              </a:rPr>
              <a:t>IBCF Model</a:t>
            </a:r>
          </a:p>
          <a:p>
            <a:pPr marL="0" marR="0">
              <a:spcBef>
                <a:spcPts val="900"/>
              </a:spcBef>
              <a:spcAft>
                <a:spcPts val="900"/>
              </a:spcAft>
            </a:pPr>
            <a:r>
              <a:rPr lang="en-CA" sz="1100" dirty="0">
                <a:cs typeface="Times New Roman" panose="02020603050405020304" pitchFamily="18" charset="0"/>
              </a:rPr>
              <a:t>Collaborative filtering is a branch of recommendation that takes account of the information about different users. The word “collaborative” refers to the fact that users collaborate with each other to recommend items. In fact, the algorithms take account of user ratings and preferences.</a:t>
            </a:r>
          </a:p>
          <a:p>
            <a:pPr marL="0" marR="0">
              <a:spcBef>
                <a:spcPts val="900"/>
              </a:spcBef>
              <a:spcAft>
                <a:spcPts val="900"/>
              </a:spcAft>
            </a:pPr>
            <a:r>
              <a:rPr lang="en-CA" sz="1100" dirty="0">
                <a:cs typeface="Times New Roman" panose="02020603050405020304" pitchFamily="18" charset="0"/>
              </a:rPr>
              <a:t>The starting point is a rating matrix in which rows correspond to users and columns correspond to items. The core algorithm is based on these steps:</a:t>
            </a:r>
          </a:p>
          <a:p>
            <a:pPr marL="342900" marR="0" lvl="0" indent="-342900">
              <a:spcBef>
                <a:spcPts val="900"/>
              </a:spcBef>
              <a:spcAft>
                <a:spcPts val="900"/>
              </a:spcAft>
              <a:buFont typeface="+mj-lt"/>
              <a:buAutoNum type="arabicPeriod"/>
            </a:pPr>
            <a:r>
              <a:rPr lang="en-CA" sz="1100" dirty="0">
                <a:cs typeface="Times New Roman" panose="02020603050405020304" pitchFamily="18" charset="0"/>
              </a:rPr>
              <a:t>For each two items, measure how similar they are in terms of having received similar ratings by similar users</a:t>
            </a:r>
          </a:p>
          <a:p>
            <a:pPr marL="342900" marR="0" lvl="0" indent="-342900">
              <a:spcBef>
                <a:spcPts val="900"/>
              </a:spcBef>
              <a:spcAft>
                <a:spcPts val="900"/>
              </a:spcAft>
              <a:buFont typeface="+mj-lt"/>
              <a:buAutoNum type="arabicPeriod"/>
            </a:pPr>
            <a:r>
              <a:rPr lang="en-CA" sz="1100" dirty="0">
                <a:cs typeface="Times New Roman" panose="02020603050405020304" pitchFamily="18" charset="0"/>
              </a:rPr>
              <a:t>For each item, identify the k most similar items</a:t>
            </a:r>
          </a:p>
          <a:p>
            <a:r>
              <a:rPr lang="en-CA" sz="1100" dirty="0">
                <a:cs typeface="Times New Roman" panose="02020603050405020304" pitchFamily="18" charset="0"/>
              </a:rPr>
              <a:t>3.       For each user, identify the items that are most similar to the user’s       purchases</a:t>
            </a:r>
          </a:p>
        </p:txBody>
      </p:sp>
      <p:cxnSp>
        <p:nvCxnSpPr>
          <p:cNvPr id="10" name="Straight Connector 9">
            <a:extLst>
              <a:ext uri="{FF2B5EF4-FFF2-40B4-BE49-F238E27FC236}">
                <a16:creationId xmlns:a16="http://schemas.microsoft.com/office/drawing/2014/main" id="{5873966E-D067-4939-8407-7DECED5D2DE5}"/>
              </a:ext>
            </a:extLst>
          </p:cNvPr>
          <p:cNvCxnSpPr/>
          <p:nvPr/>
        </p:nvCxnSpPr>
        <p:spPr>
          <a:xfrm>
            <a:off x="5715001" y="1278463"/>
            <a:ext cx="0" cy="494083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404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8</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b="1" dirty="0">
                <a:solidFill>
                  <a:srgbClr val="FFFF00"/>
                </a:solidFill>
              </a:rPr>
            </a:br>
            <a:r>
              <a:rPr lang="en-US" sz="900" b="1" dirty="0">
                <a:solidFill>
                  <a:srgbClr val="FFFF00"/>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923331"/>
          </a:xfrm>
        </p:spPr>
        <p:txBody>
          <a:bodyPr/>
          <a:lstStyle/>
          <a:p>
            <a:pPr marL="0" marR="0">
              <a:lnSpc>
                <a:spcPct val="107000"/>
              </a:lnSpc>
              <a:spcBef>
                <a:spcPts val="0"/>
              </a:spcBef>
              <a:spcAft>
                <a:spcPts val="0"/>
              </a:spcAft>
            </a:pPr>
            <a:r>
              <a:rPr lang="en-US" sz="4400" u="sng" dirty="0">
                <a:solidFill>
                  <a:srgbClr val="7030A0"/>
                </a:solidFill>
              </a:rPr>
              <a:t>Validation and Comparisons</a:t>
            </a:r>
            <a:br>
              <a:rPr lang="en-CA" u="sng" dirty="0">
                <a:solidFill>
                  <a:srgbClr val="7030A0"/>
                </a:solidFill>
              </a:rPr>
            </a:br>
            <a:br>
              <a:rPr lang="en-CA" sz="1200" u="sng" dirty="0">
                <a:solidFill>
                  <a:srgbClr val="7030A0"/>
                </a:solidFill>
              </a:rPr>
            </a:br>
            <a:endParaRPr lang="en-CA" sz="1400" b="0" u="sng" dirty="0">
              <a:solidFill>
                <a:schemeClr val="bg1">
                  <a:lumMod val="65000"/>
                </a:schemeClr>
              </a:solidFill>
              <a:latin typeface="+mn-lt"/>
            </a:endParaRPr>
          </a:p>
        </p:txBody>
      </p:sp>
      <p:pic>
        <p:nvPicPr>
          <p:cNvPr id="11" name="Picture">
            <a:extLst>
              <a:ext uri="{FF2B5EF4-FFF2-40B4-BE49-F238E27FC236}">
                <a16:creationId xmlns:a16="http://schemas.microsoft.com/office/drawing/2014/main" id="{980A50E2-C5E6-4E33-9613-6444A3EAADA4}"/>
              </a:ext>
            </a:extLst>
          </p:cNvPr>
          <p:cNvPicPr/>
          <p:nvPr/>
        </p:nvPicPr>
        <p:blipFill>
          <a:blip r:embed="rId2"/>
          <a:stretch>
            <a:fillRect/>
          </a:stretch>
        </p:blipFill>
        <p:spPr bwMode="auto">
          <a:xfrm>
            <a:off x="7535334" y="2288213"/>
            <a:ext cx="2861733" cy="2289386"/>
          </a:xfrm>
          <a:prstGeom prst="rect">
            <a:avLst/>
          </a:prstGeom>
          <a:noFill/>
          <a:ln w="9525">
            <a:noFill/>
            <a:headEnd/>
            <a:tailEnd/>
          </a:ln>
        </p:spPr>
      </p:pic>
      <p:pic>
        <p:nvPicPr>
          <p:cNvPr id="12" name="Picture">
            <a:extLst>
              <a:ext uri="{FF2B5EF4-FFF2-40B4-BE49-F238E27FC236}">
                <a16:creationId xmlns:a16="http://schemas.microsoft.com/office/drawing/2014/main" id="{FD576383-C16A-4AC5-ABD7-E8B75F0FB168}"/>
              </a:ext>
            </a:extLst>
          </p:cNvPr>
          <p:cNvPicPr/>
          <p:nvPr/>
        </p:nvPicPr>
        <p:blipFill>
          <a:blip r:embed="rId3"/>
          <a:stretch>
            <a:fillRect/>
          </a:stretch>
        </p:blipFill>
        <p:spPr bwMode="auto">
          <a:xfrm>
            <a:off x="6163733" y="4568614"/>
            <a:ext cx="2861733" cy="2289386"/>
          </a:xfrm>
          <a:prstGeom prst="rect">
            <a:avLst/>
          </a:prstGeom>
          <a:noFill/>
          <a:ln w="9525">
            <a:noFill/>
            <a:headEnd/>
            <a:tailEnd/>
          </a:ln>
        </p:spPr>
      </p:pic>
      <p:graphicFrame>
        <p:nvGraphicFramePr>
          <p:cNvPr id="3" name="Table 2">
            <a:extLst>
              <a:ext uri="{FF2B5EF4-FFF2-40B4-BE49-F238E27FC236}">
                <a16:creationId xmlns:a16="http://schemas.microsoft.com/office/drawing/2014/main" id="{69B932C2-33F0-4C4B-9032-EA56AA9B4A53}"/>
              </a:ext>
            </a:extLst>
          </p:cNvPr>
          <p:cNvGraphicFramePr>
            <a:graphicFrameLocks noGrp="1"/>
          </p:cNvGraphicFramePr>
          <p:nvPr>
            <p:extLst>
              <p:ext uri="{D42A27DB-BD31-4B8C-83A1-F6EECF244321}">
                <p14:modId xmlns:p14="http://schemas.microsoft.com/office/powerpoint/2010/main" val="2932380024"/>
              </p:ext>
            </p:extLst>
          </p:nvPr>
        </p:nvGraphicFramePr>
        <p:xfrm>
          <a:off x="2359819" y="1415745"/>
          <a:ext cx="5937250" cy="923331"/>
        </p:xfrm>
        <a:graphic>
          <a:graphicData uri="http://schemas.openxmlformats.org/drawingml/2006/table">
            <a:tbl>
              <a:tblPr firstRow="1" firstCol="1" bandRow="1">
                <a:tableStyleId>{BC89EF96-8CEA-46FF-86C4-4CE0E7609802}</a:tableStyleId>
              </a:tblPr>
              <a:tblGrid>
                <a:gridCol w="2968625">
                  <a:extLst>
                    <a:ext uri="{9D8B030D-6E8A-4147-A177-3AD203B41FA5}">
                      <a16:colId xmlns:a16="http://schemas.microsoft.com/office/drawing/2014/main" val="506371429"/>
                    </a:ext>
                  </a:extLst>
                </a:gridCol>
                <a:gridCol w="2968625">
                  <a:extLst>
                    <a:ext uri="{9D8B030D-6E8A-4147-A177-3AD203B41FA5}">
                      <a16:colId xmlns:a16="http://schemas.microsoft.com/office/drawing/2014/main" val="1903478961"/>
                    </a:ext>
                  </a:extLst>
                </a:gridCol>
              </a:tblGrid>
              <a:tr h="307777">
                <a:tc>
                  <a:txBody>
                    <a:bodyPr/>
                    <a:lstStyle/>
                    <a:p>
                      <a:pPr marL="0" marR="0" algn="ctr">
                        <a:lnSpc>
                          <a:spcPct val="110000"/>
                        </a:lnSpc>
                        <a:spcBef>
                          <a:spcPts val="0"/>
                        </a:spcBef>
                        <a:spcAft>
                          <a:spcPts val="1000"/>
                        </a:spcAft>
                      </a:pPr>
                      <a:r>
                        <a:rPr lang="en-CA" sz="1100" dirty="0">
                          <a:effectLst/>
                        </a:rPr>
                        <a:t>Model</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1000"/>
                        </a:spcAft>
                      </a:pPr>
                      <a:r>
                        <a:rPr lang="en-CA" sz="1100">
                          <a:effectLst/>
                        </a:rPr>
                        <a:t>RMSE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78858587"/>
                  </a:ext>
                </a:extLst>
              </a:tr>
              <a:tr h="307777">
                <a:tc>
                  <a:txBody>
                    <a:bodyPr/>
                    <a:lstStyle/>
                    <a:p>
                      <a:pPr marL="0" marR="0">
                        <a:lnSpc>
                          <a:spcPct val="110000"/>
                        </a:lnSpc>
                        <a:spcBef>
                          <a:spcPts val="0"/>
                        </a:spcBef>
                        <a:spcAft>
                          <a:spcPts val="1000"/>
                        </a:spcAft>
                      </a:pPr>
                      <a:r>
                        <a:rPr lang="en-CA" sz="1100">
                          <a:effectLst/>
                        </a:rPr>
                        <a:t>IBCF</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100">
                          <a:effectLst/>
                        </a:rPr>
                        <a:t>1.340759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7312216"/>
                  </a:ext>
                </a:extLst>
              </a:tr>
              <a:tr h="307777">
                <a:tc>
                  <a:txBody>
                    <a:bodyPr/>
                    <a:lstStyle/>
                    <a:p>
                      <a:pPr marL="0" marR="0">
                        <a:lnSpc>
                          <a:spcPct val="110000"/>
                        </a:lnSpc>
                        <a:spcBef>
                          <a:spcPts val="0"/>
                        </a:spcBef>
                        <a:spcAft>
                          <a:spcPts val="1000"/>
                        </a:spcAft>
                      </a:pPr>
                      <a:r>
                        <a:rPr lang="en-CA" sz="1100">
                          <a:effectLst/>
                        </a:rPr>
                        <a:t>UBCF</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0000"/>
                        </a:lnSpc>
                        <a:spcBef>
                          <a:spcPts val="0"/>
                        </a:spcBef>
                        <a:spcAft>
                          <a:spcPts val="1000"/>
                        </a:spcAft>
                      </a:pPr>
                      <a:r>
                        <a:rPr lang="en-CA" sz="1100" dirty="0">
                          <a:effectLst/>
                        </a:rPr>
                        <a:t>1.105401</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9386024"/>
                  </a:ext>
                </a:extLst>
              </a:tr>
            </a:tbl>
          </a:graphicData>
        </a:graphic>
      </p:graphicFrame>
      <p:pic>
        <p:nvPicPr>
          <p:cNvPr id="13" name="Picture">
            <a:extLst>
              <a:ext uri="{FF2B5EF4-FFF2-40B4-BE49-F238E27FC236}">
                <a16:creationId xmlns:a16="http://schemas.microsoft.com/office/drawing/2014/main" id="{D0B1453C-79E5-4D4C-A20E-68F51957476D}"/>
              </a:ext>
            </a:extLst>
          </p:cNvPr>
          <p:cNvPicPr/>
          <p:nvPr/>
        </p:nvPicPr>
        <p:blipFill>
          <a:blip r:embed="rId4"/>
          <a:stretch>
            <a:fillRect/>
          </a:stretch>
        </p:blipFill>
        <p:spPr bwMode="auto">
          <a:xfrm>
            <a:off x="405871" y="2427005"/>
            <a:ext cx="3162962" cy="2425829"/>
          </a:xfrm>
          <a:prstGeom prst="rect">
            <a:avLst/>
          </a:prstGeom>
          <a:noFill/>
          <a:ln w="9525">
            <a:noFill/>
            <a:headEnd/>
            <a:tailEnd/>
          </a:ln>
        </p:spPr>
      </p:pic>
      <p:pic>
        <p:nvPicPr>
          <p:cNvPr id="14" name="Picture">
            <a:extLst>
              <a:ext uri="{FF2B5EF4-FFF2-40B4-BE49-F238E27FC236}">
                <a16:creationId xmlns:a16="http://schemas.microsoft.com/office/drawing/2014/main" id="{CCA9520B-4146-4DE7-8F9B-12242F4FC966}"/>
              </a:ext>
            </a:extLst>
          </p:cNvPr>
          <p:cNvPicPr/>
          <p:nvPr/>
        </p:nvPicPr>
        <p:blipFill>
          <a:blip r:embed="rId5"/>
          <a:stretch>
            <a:fillRect/>
          </a:stretch>
        </p:blipFill>
        <p:spPr bwMode="auto">
          <a:xfrm>
            <a:off x="2702850" y="4264660"/>
            <a:ext cx="3162962" cy="2593340"/>
          </a:xfrm>
          <a:prstGeom prst="rect">
            <a:avLst/>
          </a:prstGeom>
          <a:noFill/>
          <a:ln w="9525">
            <a:noFill/>
            <a:headEnd/>
            <a:tailEnd/>
          </a:ln>
        </p:spPr>
      </p:pic>
      <p:sp>
        <p:nvSpPr>
          <p:cNvPr id="15" name="TextBox 14">
            <a:extLst>
              <a:ext uri="{FF2B5EF4-FFF2-40B4-BE49-F238E27FC236}">
                <a16:creationId xmlns:a16="http://schemas.microsoft.com/office/drawing/2014/main" id="{536A5A8E-C478-4725-ABCB-649FF2763DD8}"/>
              </a:ext>
            </a:extLst>
          </p:cNvPr>
          <p:cNvSpPr txBox="1"/>
          <p:nvPr/>
        </p:nvSpPr>
        <p:spPr>
          <a:xfrm>
            <a:off x="3598530" y="3259667"/>
            <a:ext cx="863403" cy="369332"/>
          </a:xfrm>
          <a:prstGeom prst="rect">
            <a:avLst/>
          </a:prstGeom>
          <a:noFill/>
        </p:spPr>
        <p:txBody>
          <a:bodyPr wrap="square" rtlCol="0">
            <a:spAutoFit/>
          </a:bodyPr>
          <a:lstStyle/>
          <a:p>
            <a:r>
              <a:rPr lang="en-CA" b="1" dirty="0">
                <a:solidFill>
                  <a:srgbClr val="002060"/>
                </a:solidFill>
              </a:rPr>
              <a:t>UBCF</a:t>
            </a:r>
          </a:p>
        </p:txBody>
      </p:sp>
      <p:sp>
        <p:nvSpPr>
          <p:cNvPr id="16" name="TextBox 15">
            <a:extLst>
              <a:ext uri="{FF2B5EF4-FFF2-40B4-BE49-F238E27FC236}">
                <a16:creationId xmlns:a16="http://schemas.microsoft.com/office/drawing/2014/main" id="{A45D6A7A-2A0B-4769-9507-DB01D6F350A5}"/>
              </a:ext>
            </a:extLst>
          </p:cNvPr>
          <p:cNvSpPr txBox="1"/>
          <p:nvPr/>
        </p:nvSpPr>
        <p:spPr>
          <a:xfrm>
            <a:off x="6268872" y="3244334"/>
            <a:ext cx="863403" cy="369332"/>
          </a:xfrm>
          <a:prstGeom prst="rect">
            <a:avLst/>
          </a:prstGeom>
          <a:noFill/>
        </p:spPr>
        <p:txBody>
          <a:bodyPr wrap="square" rtlCol="0">
            <a:spAutoFit/>
          </a:bodyPr>
          <a:lstStyle/>
          <a:p>
            <a:r>
              <a:rPr lang="en-CA" b="1" dirty="0">
                <a:solidFill>
                  <a:srgbClr val="002060"/>
                </a:solidFill>
              </a:rPr>
              <a:t>IBCF</a:t>
            </a:r>
          </a:p>
        </p:txBody>
      </p:sp>
      <p:cxnSp>
        <p:nvCxnSpPr>
          <p:cNvPr id="17" name="Straight Connector 16">
            <a:extLst>
              <a:ext uri="{FF2B5EF4-FFF2-40B4-BE49-F238E27FC236}">
                <a16:creationId xmlns:a16="http://schemas.microsoft.com/office/drawing/2014/main" id="{EA60F6E7-9ACE-4B5D-90F7-118D6B7190C5}"/>
              </a:ext>
            </a:extLst>
          </p:cNvPr>
          <p:cNvCxnSpPr>
            <a:cxnSpLocks/>
          </p:cNvCxnSpPr>
          <p:nvPr/>
        </p:nvCxnSpPr>
        <p:spPr>
          <a:xfrm>
            <a:off x="5748868" y="2575468"/>
            <a:ext cx="0" cy="2974959"/>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8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December 4,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9</a:t>
            </a:fld>
            <a:endParaRPr lang="en-US" dirty="0"/>
          </a:p>
        </p:txBody>
      </p:sp>
      <p:sp>
        <p:nvSpPr>
          <p:cNvPr id="5" name="TextBox 4">
            <a:extLst>
              <a:ext uri="{FF2B5EF4-FFF2-40B4-BE49-F238E27FC236}">
                <a16:creationId xmlns:a16="http://schemas.microsoft.com/office/drawing/2014/main" id="{1E5FD03D-BFCB-468B-87CF-59EA0717AA9B}"/>
              </a:ext>
            </a:extLst>
          </p:cNvPr>
          <p:cNvSpPr txBox="1"/>
          <p:nvPr/>
        </p:nvSpPr>
        <p:spPr>
          <a:xfrm>
            <a:off x="9900002" y="60237"/>
            <a:ext cx="2288823" cy="923330"/>
          </a:xfrm>
          <a:prstGeom prst="rect">
            <a:avLst/>
          </a:prstGeom>
          <a:noFill/>
        </p:spPr>
        <p:txBody>
          <a:bodyPr wrap="square" rtlCol="0">
            <a:spAutoFit/>
          </a:bodyPr>
          <a:lstStyle/>
          <a:p>
            <a:pPr algn="r"/>
            <a:r>
              <a:rPr lang="en-US" sz="900" dirty="0">
                <a:solidFill>
                  <a:schemeClr val="bg1"/>
                </a:solidFill>
              </a:rPr>
              <a:t>Introduction</a:t>
            </a:r>
            <a:br>
              <a:rPr lang="en-US" sz="900" dirty="0">
                <a:solidFill>
                  <a:schemeClr val="bg1"/>
                </a:solidFill>
              </a:rPr>
            </a:br>
            <a:r>
              <a:rPr lang="en-US" sz="900" dirty="0">
                <a:solidFill>
                  <a:schemeClr val="bg1"/>
                </a:solidFill>
              </a:rPr>
              <a:t>Problem Statement</a:t>
            </a:r>
            <a:br>
              <a:rPr lang="en-US" sz="900" dirty="0">
                <a:solidFill>
                  <a:schemeClr val="bg1"/>
                </a:solidFill>
              </a:rPr>
            </a:br>
            <a:r>
              <a:rPr lang="en-US" sz="900" dirty="0">
                <a:solidFill>
                  <a:schemeClr val="bg1"/>
                </a:solidFill>
              </a:rPr>
              <a:t>Dataset</a:t>
            </a:r>
            <a:br>
              <a:rPr lang="en-US" sz="900" dirty="0">
                <a:solidFill>
                  <a:schemeClr val="bg1"/>
                </a:solidFill>
              </a:rPr>
            </a:br>
            <a:r>
              <a:rPr lang="en-US" sz="900" dirty="0">
                <a:solidFill>
                  <a:schemeClr val="bg1"/>
                </a:solidFill>
              </a:rPr>
              <a:t>Building Recommendation Model</a:t>
            </a:r>
            <a:br>
              <a:rPr lang="en-US" sz="900" b="1" dirty="0">
                <a:solidFill>
                  <a:srgbClr val="FFFF00"/>
                </a:solidFill>
              </a:rPr>
            </a:br>
            <a:r>
              <a:rPr lang="en-US" sz="900" b="1" dirty="0">
                <a:solidFill>
                  <a:srgbClr val="FFFF00"/>
                </a:solidFill>
              </a:rPr>
              <a:t>Validation and Comparisons</a:t>
            </a:r>
            <a:br>
              <a:rPr lang="en-US" sz="900" dirty="0">
                <a:solidFill>
                  <a:schemeClr val="bg1"/>
                </a:solidFill>
              </a:rPr>
            </a:br>
            <a:r>
              <a:rPr lang="en-US" sz="900" dirty="0">
                <a:solidFill>
                  <a:schemeClr val="bg1"/>
                </a:solidFill>
              </a:rPr>
              <a:t>Conclusions and Future Work</a:t>
            </a:r>
            <a:endParaRPr lang="en-CA" sz="900" dirty="0">
              <a:solidFill>
                <a:schemeClr val="bg1"/>
              </a:solidFill>
            </a:endParaRPr>
          </a:p>
        </p:txBody>
      </p:sp>
      <p:sp>
        <p:nvSpPr>
          <p:cNvPr id="7" name="Title 6">
            <a:extLst>
              <a:ext uri="{FF2B5EF4-FFF2-40B4-BE49-F238E27FC236}">
                <a16:creationId xmlns:a16="http://schemas.microsoft.com/office/drawing/2014/main" id="{0748E3A1-C3AA-4EE9-8D90-502C82160D32}"/>
              </a:ext>
            </a:extLst>
          </p:cNvPr>
          <p:cNvSpPr>
            <a:spLocks noGrp="1"/>
          </p:cNvSpPr>
          <p:nvPr>
            <p:ph type="ctrTitle"/>
          </p:nvPr>
        </p:nvSpPr>
        <p:spPr>
          <a:xfrm>
            <a:off x="630855" y="404485"/>
            <a:ext cx="9766212" cy="923331"/>
          </a:xfrm>
        </p:spPr>
        <p:txBody>
          <a:bodyPr/>
          <a:lstStyle/>
          <a:p>
            <a:pPr marL="0" marR="0">
              <a:lnSpc>
                <a:spcPct val="107000"/>
              </a:lnSpc>
              <a:spcBef>
                <a:spcPts val="0"/>
              </a:spcBef>
              <a:spcAft>
                <a:spcPts val="0"/>
              </a:spcAft>
            </a:pPr>
            <a:r>
              <a:rPr lang="en-US" sz="4400" u="sng" dirty="0">
                <a:solidFill>
                  <a:srgbClr val="7030A0"/>
                </a:solidFill>
              </a:rPr>
              <a:t>Validation and Comparisons</a:t>
            </a:r>
            <a:br>
              <a:rPr lang="en-CA" u="sng" dirty="0">
                <a:solidFill>
                  <a:srgbClr val="7030A0"/>
                </a:solidFill>
              </a:rPr>
            </a:br>
            <a:br>
              <a:rPr lang="en-CA" sz="1200" u="sng" dirty="0">
                <a:solidFill>
                  <a:srgbClr val="7030A0"/>
                </a:solidFill>
              </a:rPr>
            </a:br>
            <a:endParaRPr lang="en-CA" sz="1400" b="0" u="sng" dirty="0">
              <a:solidFill>
                <a:schemeClr val="bg1">
                  <a:lumMod val="65000"/>
                </a:schemeClr>
              </a:solidFill>
              <a:latin typeface="+mn-lt"/>
            </a:endParaRPr>
          </a:p>
        </p:txBody>
      </p:sp>
      <p:sp>
        <p:nvSpPr>
          <p:cNvPr id="6" name="TextBox 5">
            <a:extLst>
              <a:ext uri="{FF2B5EF4-FFF2-40B4-BE49-F238E27FC236}">
                <a16:creationId xmlns:a16="http://schemas.microsoft.com/office/drawing/2014/main" id="{4A9F58B0-8DC5-4251-8EBE-1399C47EC45C}"/>
              </a:ext>
            </a:extLst>
          </p:cNvPr>
          <p:cNvSpPr txBox="1"/>
          <p:nvPr/>
        </p:nvSpPr>
        <p:spPr>
          <a:xfrm>
            <a:off x="728133" y="1327816"/>
            <a:ext cx="8170334" cy="3456844"/>
          </a:xfrm>
          <a:prstGeom prst="rect">
            <a:avLst/>
          </a:prstGeom>
          <a:noFill/>
        </p:spPr>
        <p:txBody>
          <a:bodyPr wrap="square" rtlCol="0">
            <a:spAutoFit/>
          </a:bodyPr>
          <a:lstStyle/>
          <a:p>
            <a:pPr marL="0" marR="0">
              <a:spcBef>
                <a:spcPts val="900"/>
              </a:spcBef>
              <a:spcAft>
                <a:spcPts val="900"/>
              </a:spcAft>
            </a:pPr>
            <a:r>
              <a:rPr lang="en-CA" sz="1600" b="1" dirty="0">
                <a:solidFill>
                  <a:srgbClr val="000000"/>
                </a:solidFill>
                <a:effectLst/>
                <a:ea typeface="Times New Roman" panose="02020603050405020304" pitchFamily="18" charset="0"/>
                <a:cs typeface="Times New Roman" panose="02020603050405020304" pitchFamily="18" charset="0"/>
              </a:rPr>
              <a:t>Comparing different models</a:t>
            </a:r>
            <a:endParaRPr lang="en-CA" sz="1600" dirty="0">
              <a:effectLst/>
              <a:ea typeface="Arial" panose="020B0604020202020204" pitchFamily="34" charset="0"/>
              <a:cs typeface="Times New Roman" panose="02020603050405020304" pitchFamily="18" charset="0"/>
            </a:endParaRPr>
          </a:p>
          <a:p>
            <a:pPr marL="0" marR="0">
              <a:lnSpc>
                <a:spcPct val="110000"/>
              </a:lnSpc>
              <a:spcBef>
                <a:spcPts val="0"/>
              </a:spcBef>
              <a:spcAft>
                <a:spcPts val="1000"/>
              </a:spcAft>
            </a:pPr>
            <a:r>
              <a:rPr lang="en-CA" sz="1600" dirty="0">
                <a:effectLst/>
                <a:ea typeface="Times New Roman" panose="02020603050405020304" pitchFamily="18" charset="0"/>
                <a:cs typeface="Times New Roman" panose="02020603050405020304" pitchFamily="18" charset="0"/>
              </a:rPr>
              <a:t>We evaluate UBCF and IBCD model, but multiple models can be evaluated and their performance compared. AUC is our benchmark statistic. In order to compare different models, I define them as a following list:</a:t>
            </a:r>
          </a:p>
          <a:p>
            <a:pPr marL="342900" marR="0" lvl="0" indent="-342900">
              <a:spcBef>
                <a:spcPts val="180"/>
              </a:spcBef>
              <a:spcAft>
                <a:spcPts val="180"/>
              </a:spcAft>
              <a:buFont typeface="Arial" panose="020B0604020202020204" pitchFamily="34" charset="0"/>
              <a:buChar char="•"/>
              <a:tabLst>
                <a:tab pos="0" algn="l"/>
              </a:tabLst>
            </a:pPr>
            <a:r>
              <a:rPr lang="en-US" sz="1600" dirty="0">
                <a:effectLst/>
                <a:ea typeface="Arial" panose="020B0604020202020204" pitchFamily="34" charset="0"/>
                <a:cs typeface="Times New Roman" panose="02020603050405020304" pitchFamily="18" charset="0"/>
              </a:rPr>
              <a:t>Item-based collaborative filtering, using the Cosine as the distance function</a:t>
            </a:r>
            <a:endParaRPr lang="en-CA" sz="1600" dirty="0">
              <a:effectLst/>
              <a:ea typeface="Arial" panose="020B0604020202020204" pitchFamily="34"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r>
              <a:rPr lang="en-US" sz="1600" dirty="0">
                <a:effectLst/>
                <a:ea typeface="Arial" panose="020B0604020202020204" pitchFamily="34" charset="0"/>
                <a:cs typeface="Times New Roman" panose="02020603050405020304" pitchFamily="18" charset="0"/>
              </a:rPr>
              <a:t>Item-based collaborative filtering, using the Pearson correlation as the distance function</a:t>
            </a:r>
            <a:endParaRPr lang="en-CA" sz="1600" dirty="0">
              <a:effectLst/>
              <a:ea typeface="Arial" panose="020B0604020202020204" pitchFamily="34"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r>
              <a:rPr lang="en-US" sz="1600" dirty="0">
                <a:effectLst/>
                <a:ea typeface="Arial" panose="020B0604020202020204" pitchFamily="34" charset="0"/>
                <a:cs typeface="Times New Roman" panose="02020603050405020304" pitchFamily="18" charset="0"/>
              </a:rPr>
              <a:t>User-based collaborative filtering, using the Cosine as the distance function</a:t>
            </a:r>
            <a:endParaRPr lang="en-CA" sz="1600" dirty="0">
              <a:effectLst/>
              <a:ea typeface="Arial" panose="020B0604020202020204" pitchFamily="34"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r>
              <a:rPr lang="en-US" sz="1600" dirty="0">
                <a:effectLst/>
                <a:ea typeface="Arial" panose="020B0604020202020204" pitchFamily="34" charset="0"/>
                <a:cs typeface="Times New Roman" panose="02020603050405020304" pitchFamily="18" charset="0"/>
              </a:rPr>
              <a:t>User-based collaborative filtering, using the Pearson correlation as the distance function</a:t>
            </a:r>
            <a:endParaRPr lang="en-CA" sz="1600" dirty="0">
              <a:effectLst/>
              <a:ea typeface="Arial" panose="020B0604020202020204" pitchFamily="34"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r>
              <a:rPr lang="en-US" sz="1600" dirty="0">
                <a:effectLst/>
                <a:ea typeface="Arial" panose="020B0604020202020204" pitchFamily="34" charset="0"/>
                <a:cs typeface="Times New Roman" panose="02020603050405020304" pitchFamily="18" charset="0"/>
              </a:rPr>
              <a:t>SVD or Matrix Factorization</a:t>
            </a:r>
            <a:endParaRPr lang="en-CA" sz="1600" dirty="0">
              <a:effectLst/>
              <a:ea typeface="Arial" panose="020B0604020202020204" pitchFamily="34"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r>
              <a:rPr lang="en-US" sz="1600" dirty="0">
                <a:effectLst/>
                <a:ea typeface="Arial" panose="020B0604020202020204" pitchFamily="34" charset="0"/>
                <a:cs typeface="Times New Roman" panose="02020603050405020304" pitchFamily="18" charset="0"/>
              </a:rPr>
              <a:t>Random recommendations to have a base line</a:t>
            </a:r>
            <a:endParaRPr lang="en-CA" sz="1600" dirty="0">
              <a:effectLst/>
              <a:ea typeface="Arial" panose="020B060402020202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133872008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Ry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76CA5EAD-D20D-458B-9D20-5FEC1FD4DCB7}" vid="{E43FE319-3D2D-4DD3-88E2-614B97909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16x9-BrandDesign2</Template>
  <TotalTime>0</TotalTime>
  <Words>1914</Words>
  <Application>Microsoft Office PowerPoint</Application>
  <PresentationFormat>Custom</PresentationFormat>
  <Paragraphs>124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CMR17</vt:lpstr>
      <vt:lpstr>Georgia</vt:lpstr>
      <vt:lpstr>Symbol</vt:lpstr>
      <vt:lpstr>Times New Roman</vt:lpstr>
      <vt:lpstr>RyersonUniversity_MasterTemplate v1</vt:lpstr>
      <vt:lpstr>CIND820 Big Data Analytics Capstone Project  A study of developing a Movie Recommendation System using different Machine Learning Algorithms.</vt:lpstr>
      <vt:lpstr>Outline Introduction Problem Statement Dataset Recommendation Model Building Validation and Comparisons Conclusions and Future Work </vt:lpstr>
      <vt:lpstr>Introduction  COVID-19 changes the people lifestyle, due to the lockdown at home, the internet usages are increased, and it impacts on the social life. According to Forbes the initial internet hits increased by between 50% and 70%. Entertainment sites like Netflix, Facebook usages also jumped by 12% approximately.  Considering these changes, Recommendation systems are becoming particularly important in media industry as well as online consumer world. People always prefer to see the items/movies based on their previous search into the system. My project will focus on develop the recommendation system which will help individual to search for content that would be interesting to him/her based on algorithms that sort out all possible choices and create a customize lists of items for that individual. </vt:lpstr>
      <vt:lpstr>Introduction cont. </vt:lpstr>
      <vt:lpstr>Problem Statement  The goal of this project is to give a better understanding of User Based Collaborative Filter (UBCF) and Item Based Collaborative Filter (IBCF) models for a recommender systems by answering the following question:   With what level of performance can collaborative filtering using UBCF and IBCF models produce movie recommendations based on movies and user’s ratings data?       The project will be developed using the R tools. </vt:lpstr>
      <vt:lpstr>Dataset  The dataset used was from MovieLens, and is publicly available at MovieLens Latest Datasets. In order to keep the recommender simple, I used the smallest dataset available (ml-latest-small.zip), which at the time of download contained 105339 ratings and 6138 tag applications across 10329 movies. These data were created by 668 users between April 03, 1996 and January09, 2016. This dataset was generated on January 11, 2016.  The data are contained in four files: links.csv, movies.csv, ratings.csv and tags.csv. I am going to use the files movies.csv and ratings.csv to build a recommendation system.  glimpse(movies) ## Rows: 9,742 ## Columns: 3 ## $ movieId &lt;int&gt; 1, 2, 3, 4, 5, 6, 7, 8, 9, 10, 11, 12, 13, 14, 15, 16,... ## $ title &lt;fct&gt; "Toy Story (1995)", "Jumanji (1995)", "Grumpier Old Me... ## $ genres &lt;fct&gt; Adventure|Animation|Children|Comedy|Fantasy, Adventure... </vt:lpstr>
      <vt:lpstr>Building Recommendation Model  </vt:lpstr>
      <vt:lpstr>Validation and Comparisons  </vt:lpstr>
      <vt:lpstr>Validation and Comparisons  </vt:lpstr>
      <vt:lpstr>Validation and Comparisons  </vt:lpstr>
      <vt:lpstr>Validation and Comparisons  </vt:lpstr>
      <vt:lpstr>Conclusions and Future Work  </vt:lpstr>
      <vt:lpstr>PowerPoint Presentation</vt:lpstr>
      <vt:lpstr>Thanks!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2017-11-21T17:24:59Z</dcterms:created>
  <dcterms:modified xsi:type="dcterms:W3CDTF">2020-12-04T18:51:28Z</dcterms:modified>
</cp:coreProperties>
</file>